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6" r:id="rId6"/>
    <p:sldId id="286" r:id="rId7"/>
    <p:sldId id="267" r:id="rId8"/>
    <p:sldId id="268" r:id="rId9"/>
    <p:sldId id="270" r:id="rId10"/>
    <p:sldId id="272" r:id="rId11"/>
    <p:sldId id="274" r:id="rId12"/>
    <p:sldId id="289" r:id="rId13"/>
    <p:sldId id="292" r:id="rId14"/>
    <p:sldId id="296" r:id="rId15"/>
    <p:sldId id="291" r:id="rId16"/>
    <p:sldId id="297" r:id="rId17"/>
    <p:sldId id="295" r:id="rId18"/>
    <p:sldId id="273" r:id="rId19"/>
    <p:sldId id="294" r:id="rId20"/>
    <p:sldId id="300" r:id="rId21"/>
    <p:sldId id="290" r:id="rId22"/>
    <p:sldId id="302" r:id="rId23"/>
    <p:sldId id="299" r:id="rId24"/>
    <p:sldId id="303" r:id="rId25"/>
    <p:sldId id="28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EB67D8"/>
    <a:srgbClr val="EF8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4" autoAdjust="0"/>
  </p:normalViewPr>
  <p:slideViewPr>
    <p:cSldViewPr>
      <p:cViewPr>
        <p:scale>
          <a:sx n="70" d="100"/>
          <a:sy n="70" d="100"/>
        </p:scale>
        <p:origin x="-51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po_zao" TargetMode="External"/><Relationship Id="rId2" Type="http://schemas.openxmlformats.org/officeDocument/2006/relationships/hyperlink" Target="https://m.vk.com/public10729406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714356"/>
            <a:ext cx="4824536" cy="15001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Первичная профсоюзная 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организация         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540568" y="2636912"/>
            <a:ext cx="9976052" cy="2232248"/>
          </a:xfrm>
        </p:spPr>
        <p:txBody>
          <a:bodyPr/>
          <a:lstStyle/>
          <a:p>
            <a:endParaRPr lang="ru-RU" sz="2400" b="1" dirty="0">
              <a:solidFill>
                <a:srgbClr val="7030A0"/>
              </a:solidFill>
            </a:endParaRPr>
          </a:p>
          <a:p>
            <a:endParaRPr lang="ru-RU" sz="2400" b="1" dirty="0">
              <a:solidFill>
                <a:srgbClr val="7030A0"/>
              </a:solidFill>
            </a:endParaRPr>
          </a:p>
          <a:p>
            <a:pPr algn="r"/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2400" b="1" dirty="0">
                <a:solidFill>
                  <a:srgbClr val="7030A0"/>
                </a:solidFill>
              </a:rPr>
              <a:t>Государственное  бюджетное  общеобразовательное  учреждение города Москвы Школа №814</a:t>
            </a:r>
          </a:p>
          <a:p>
            <a:endParaRPr lang="ru-RU" sz="2400" b="1" dirty="0">
              <a:solidFill>
                <a:srgbClr val="7030A0"/>
              </a:solidFill>
            </a:endParaRPr>
          </a:p>
          <a:p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2400" b="1" dirty="0">
                <a:solidFill>
                  <a:srgbClr val="7030A0"/>
                </a:solidFill>
              </a:rPr>
              <a:t>ПУБЛИЧНЫЙ ДОКЛАД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2022</a:t>
            </a:r>
            <a:endParaRPr lang="ru-RU" dirty="0"/>
          </a:p>
        </p:txBody>
      </p:sp>
      <p:pic>
        <p:nvPicPr>
          <p:cNvPr id="1026" name="Picture 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57" y="632273"/>
            <a:ext cx="2044352" cy="174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mgoprof.ru/wp-content/uploads/2018/05/banner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2272"/>
            <a:ext cx="3376796" cy="174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623645"/>
            <a:ext cx="2160241" cy="175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714480" y="642918"/>
            <a:ext cx="3357586" cy="3071834"/>
          </a:xfrm>
          <a:prstGeom prst="round2DiagRect">
            <a:avLst/>
          </a:prstGeom>
          <a:solidFill>
            <a:srgbClr val="FFFF00"/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 flipH="1">
            <a:off x="5072066" y="1071546"/>
            <a:ext cx="3357586" cy="3000396"/>
          </a:xfrm>
          <a:prstGeom prst="round2DiagRect">
            <a:avLst/>
          </a:prstGeom>
          <a:solidFill>
            <a:srgbClr val="00B050"/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Комиссия по  охране труда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286248" y="3357562"/>
            <a:ext cx="3643338" cy="3071810"/>
          </a:xfrm>
          <a:prstGeom prst="round2DiagRect">
            <a:avLst/>
          </a:prstGeom>
          <a:solidFill>
            <a:srgbClr val="EB67D8"/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Комиссия по списанию основных средств и материальной помощи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71538" y="3000372"/>
            <a:ext cx="3429024" cy="3143272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Комиссия ревизионная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7356" y="1285860"/>
            <a:ext cx="3000396" cy="132343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Комиссия по распределению стимулирующих выплат работникам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377004" y="2850437"/>
            <a:ext cx="2571768" cy="1500198"/>
          </a:xfrm>
          <a:prstGeom prst="round2DiagRect">
            <a:avLst>
              <a:gd name="adj1" fmla="val 16667"/>
              <a:gd name="adj2" fmla="val 47407"/>
            </a:avLst>
          </a:prstGeom>
          <a:solidFill>
            <a:srgbClr val="EF8B1D"/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643306" y="3000372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Деятельность комиссий Школы</a:t>
            </a:r>
          </a:p>
        </p:txBody>
      </p:sp>
    </p:spTree>
  </p:cSld>
  <p:clrMapOvr>
    <a:masterClrMapping/>
  </p:clrMapOvr>
  <p:transition spd="med"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14290"/>
            <a:ext cx="867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НОРМАТИВНО – ПРАВОВАЯ  БАЗА НАШЕЙ ПЕРВИЧКИ</a:t>
            </a:r>
          </a:p>
        </p:txBody>
      </p:sp>
      <p:pic>
        <p:nvPicPr>
          <p:cNvPr id="4" name="Рисунок 3" descr="DSC027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265554">
            <a:off x="6382197" y="3250001"/>
            <a:ext cx="2460883" cy="1845662"/>
          </a:xfrm>
          <a:prstGeom prst="round2DiagRect">
            <a:avLst>
              <a:gd name="adj1" fmla="val 16667"/>
              <a:gd name="adj2" fmla="val 47125"/>
            </a:avLst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DSC027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90600" y="1058938"/>
            <a:ext cx="2401485" cy="2100083"/>
          </a:xfrm>
          <a:prstGeom prst="round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6" name="Picture 2" descr="https://im0-tub-ru.yandex.net/i?id=8b987b1a15d075f0934117b70d23d04f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6793"/>
            <a:ext cx="6192688" cy="541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h1434.mskobr.ru/files/Profcom/2017-18/t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57192"/>
            <a:ext cx="1858176" cy="138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Факия\Desktop\ППО отчет\image-25-03-19-07-00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2516" y="1859802"/>
            <a:ext cx="3312369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s://sch814z.mskobr.ru/images/706a19bd873474a3817005da39834d0a%282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85" y="800710"/>
            <a:ext cx="3578383" cy="448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013176"/>
            <a:ext cx="8799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2018 -2021 гг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2022-2025гг.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Факия\Desktop\ко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4785"/>
            <a:ext cx="2355726" cy="350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02133"/>
      </p:ext>
    </p:extLst>
  </p:cSld>
  <p:clrMapOvr>
    <a:masterClrMapping/>
  </p:clrMapOvr>
  <p:transition spd="med"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96752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партнерство в образовательной  организации осуществлялось на основе Отраслевого соглашения между Департаментом образования города Москвы и Московской городской организации Профсоюза работников народного образования и науки РФ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2022-2024 годы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изменениями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дополнениями. Совершенствованию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социального партнерства на локальном уровне во многом содействовал  коллективный  договор , заключенный в образовательной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3717990971"/>
      </p:ext>
    </p:extLst>
  </p:cSld>
  <p:clrMapOvr>
    <a:masterClrMapping/>
  </p:clrMapOvr>
  <p:transition spd="med"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7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14 заседаний ППО ГБОУ Школа N814, на которых рассматривались следующие вопросы: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анализе статистической отчетности ППО 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участие в работе управляющий совет ГБОУ Школа №814;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финансового отчета ППО 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локального акта по оказанию материальной помощи сотрудникам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Новогодней кампании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2022-2023учебного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плане работы ППО ГБОУ 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выборах профактива ППО;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подготовке к летней оздоровительной кампании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2022года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участии ППО в первомайской акции профсоюзов;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проверке выполнения указа Президента РФ по вопросам заработной платы педагогических работников;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годовой сверке членов профсоюза;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эффективности деятельности первичной профсоюзной организации;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проверке соблюдения трудового законодательства в образовательных организациях и финансово-хозяйственной деятельности первичной организации Профсоюза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2022году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усилении работы с ветеранами педагогического труда;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комиссии над исполнением  коллективного договора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2018 -2021гг. И 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2025гг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участия членов Профсоюза в работе Интернет-ресурса.</a:t>
            </a:r>
          </a:p>
          <a:p>
            <a:r>
              <a:rPr lang="ru-RU" sz="1600" dirty="0"/>
              <a:t>Проведена выездная учеба на курсах УИЦ в Правде, два выездных семинара для председателей ППО.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85534"/>
      </p:ext>
    </p:extLst>
  </p:cSld>
  <p:clrMapOvr>
    <a:masterClrMapping/>
  </p:clrMapOvr>
  <p:transition spd="med"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Факия\Desktop\ППО отчет\FullSizeRender-11-09-18-10-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64" y="1351158"/>
            <a:ext cx="3682291" cy="206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Факия\Desktop\ППО отчет\IMG_0222-11-09-18-10-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51969"/>
            <a:ext cx="2942445" cy="502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Факия\Desktop\ППО отчет\IMG_0228-11-09-18-10-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42" y="3587141"/>
            <a:ext cx="3809937" cy="289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1500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ПЕРВЫЙ КЛАСС ВМЕСТЕ С ПРОФСОЮЗОМ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МГО ПРОФСОЮЗА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626440652"/>
      </p:ext>
    </p:extLst>
  </p:cSld>
  <p:clrMapOvr>
    <a:masterClrMapping/>
  </p:clrMapOvr>
  <p:transition spd="med"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883657" y="689790"/>
            <a:ext cx="705678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СИСТЕМА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работа является одним из необходимых условий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успешной деятельности профсоюзной организаций любого уровня.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Главная   задача –обеспечение оперативного информирования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работников образования и общества в целом о деятельности Профсоюза, создание единых информационных контактов с профорганизациями всех уровней. В целях реализации 273 –ФЗ «Закона об образовании РФ» в нашей образовательной организации есть свой типовые сайты, где предусмотрена страница «Профсоюзная организация».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апреля 2014 года в режиме онлайн МГО Профсоюза проводит селекторное совещание «Профсоюзный час». Регулярное участие в селекторе позволяет не только смотреть консультации ведущих специалистов, но и самим задавать вопросы, которые волнуют нас и наш коллектив. В повестке дня селекторных совещаний выступления известных педагогов Москвы, руководителей столичных образовательных структур, а также консультации юристов, экономистов и других специалистов в области образования. Для тех, кто не смог посмотреть совещание онлайн, предусмотрена возможность просмотра архива на сайте МГО Профсоюза в разделе «Селектор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«Профсоюзный час». Одним из методов информационной работы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школе является «Профсоюзный уголок», где профактив размещает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всю необходимую информацию. </a:t>
            </a:r>
          </a:p>
        </p:txBody>
      </p:sp>
      <p:pic>
        <p:nvPicPr>
          <p:cNvPr id="5122" name="Picture 2" descr="https://sch814z.mskobr.ru/images/cms/thumbs/7e3b02ce70e5880a86d1d4786a6183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47" y="5013176"/>
            <a:ext cx="2015587" cy="147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DSC0217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56057" y="548680"/>
            <a:ext cx="2016498" cy="1269180"/>
          </a:xfrm>
          <a:prstGeom prst="round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07967509"/>
      </p:ext>
    </p:extLst>
  </p:cSld>
  <p:clrMapOvr>
    <a:masterClrMapping/>
  </p:clrMapOvr>
  <p:transition spd="med"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80"/>
            <a:ext cx="68407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ОЗДОРОВЛЕНИЕ И ОТДЫХ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работа в ППО проводится по оздоровлению и отдыху членов профсоюза. Так,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было распределены путевки в пансионаты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Краснодарского края «Дубрава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«Корсар»,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«Империал» и по программе «Мать и дитя» МГО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Профсоюза, в том числе тур выходного дня.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 ДЕЯТЕЛЬНОСТЬ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сумма перечислений членских взносов из заработной платы работников образовательного комплекса была направлена по следующим статьям: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помощь;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культурно-массовая;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оздоровление членов профсоюза (дотации за путевки);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билеты в театр;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 в фонд благотворительной и материальной помощи;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новогодние билеты для детей и внуков сотрудников;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новогодние подарки.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g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48264" y="1268760"/>
            <a:ext cx="1902102" cy="1315620"/>
          </a:xfrm>
          <a:prstGeom prst="round2DiagRect">
            <a:avLst>
              <a:gd name="adj1" fmla="val 50000"/>
              <a:gd name="adj2" fmla="val 0"/>
            </a:avLst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5411891"/>
      </p:ext>
    </p:extLst>
  </p:cSld>
  <p:clrMapOvr>
    <a:masterClrMapping/>
  </p:clrMapOvr>
  <p:transition spd="med"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81439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СТРАНИЧКА ППО НА САЙТЕ ОО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адрес нашего сайта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https://sch814z.mskobr.ru/pedagogam/labor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835696" y="1700808"/>
            <a:ext cx="5940425" cy="4455160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apf.attachmail.ru/cgi-bin/readmsg/FullSizeRender-01-02-18-10-56.jpg?id=15174718320000000497%3B0%3B2&amp;x-email=svetlana.markina.74%40mail.ru&amp;exif=1&amp;rid=6561269291166186614114912088038580373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8" y="1412776"/>
            <a:ext cx="504056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pf.attachmail.ru/cgi-bin/readmsg/FullSizeRender-01-02-18-10-55.jpg?id=15174718320000000497%3B0%3B3&amp;x-email=svetlana.markina.74%40mail.ru&amp;exif=1&amp;rid=2079975268155154708786356835816482555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793" y="3284984"/>
            <a:ext cx="5535632" cy="29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8820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КУЛЬТУРНО – МАССОВОЙ РАБОТЫ: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ПРАЗДНИЧНЫЕ МЕРОПРИЯТИЯ ДЛЯ ЧЛЕНОВ ПРОФСОЮЗА</a:t>
            </a:r>
          </a:p>
        </p:txBody>
      </p:sp>
    </p:spTree>
    <p:extLst>
      <p:ext uri="{BB962C8B-B14F-4D97-AF65-F5344CB8AC3E}">
        <p14:creationId xmlns:p14="http://schemas.microsoft.com/office/powerpoint/2010/main" val="2746607176"/>
      </p:ext>
    </p:extLst>
  </p:cSld>
  <p:clrMapOvr>
    <a:masterClrMapping/>
  </p:clrMapOvr>
  <p:transition spd="med"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22313" y="7072336"/>
            <a:ext cx="7772400" cy="714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57233"/>
            <a:ext cx="7772400" cy="4786346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   нашего  профсоюза – в  его массовости,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сплоченности членов, в энергичном 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принципиальном  профсоюзном комитете, который: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ротягивает руку помощи!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ешает социальные проблемы!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тстаивает права и интересы человека труда!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ормирует основные требования к работодателю!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одействует росту заработной платы!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существляет реальную помощь при аттестации!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ридически поддерживает и защищает!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нает, что делать!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ch814z.mskobr.ru/files/profsouz/gramoti/%D0%9A%D0%B0%D1%80%D0%B0%D1%88%D0%B5%D0%B2%D1%81%D0%BA%D0%B0%D1%8F_pages-to-jpg-0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2952328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ch814z.mskobr.ru/files/profsouz/gramoti/%D0%B4%D0%B5%D0%B2%D1%8F%D1%82%D0%BE%D0%B2%D0%B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562" y="1636351"/>
            <a:ext cx="2711063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2" name="Picture 6" descr="https://sch814z.mskobr.ru/files/profsouz/gramoti/%D0%9B%D0%BE%D1%88%D0%B0%D0%BA%D0%BE%D0%B2%D0%B0_pages-to-jpg-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19" y="1763147"/>
            <a:ext cx="2422953" cy="332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620688"/>
            <a:ext cx="8319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АКТИВНОЕ УЧАСТИЕ В ОРГАНИЗАЦИИ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ПРОВЕДЕНИИ МЕРОПРИЯТИЙ В РАМКАХ ПРОГРАММЫ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«МОСКОВСКОЕ ДОЛГОЛЕТИЕ»</a:t>
            </a:r>
          </a:p>
        </p:txBody>
      </p:sp>
    </p:spTree>
    <p:extLst>
      <p:ext uri="{BB962C8B-B14F-4D97-AF65-F5344CB8AC3E}">
        <p14:creationId xmlns:p14="http://schemas.microsoft.com/office/powerpoint/2010/main" val="2338222307"/>
      </p:ext>
    </p:extLst>
  </p:cSld>
  <p:clrMapOvr>
    <a:masterClrMapping/>
  </p:clrMapOvr>
  <p:transition spd="med">
    <p:strip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ch814z.mskobr.ru/images/DSC_0324%281%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8" y="1321269"/>
            <a:ext cx="2703490" cy="2343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ch814z.mskobr.ru/images/cms/data/preview/dsc_0232min_15474641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522" y="2495789"/>
            <a:ext cx="3084941" cy="2343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https://sch814z.mskobr.ru/files/news/QIP%20Shot%20-%20Screen%200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264" y="2276872"/>
            <a:ext cx="4178888" cy="417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937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ВЕТЕРАНАМИ ПЕДАГОГИЧЕСКОГО ТРУДА</a:t>
            </a:r>
          </a:p>
        </p:txBody>
      </p:sp>
    </p:spTree>
    <p:extLst>
      <p:ext uri="{BB962C8B-B14F-4D97-AF65-F5344CB8AC3E}">
        <p14:creationId xmlns:p14="http://schemas.microsoft.com/office/powerpoint/2010/main" val="2299534338"/>
      </p:ext>
    </p:extLst>
  </p:cSld>
  <p:clrMapOvr>
    <a:masterClrMapping/>
  </p:clrMapOvr>
  <p:transition spd="med">
    <p:strip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7992" y="580038"/>
            <a:ext cx="2546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ТРУДА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41704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ППО ГБОУ Школа N814 проводила работу по оказанию помощи и осуществлению контроля за соблюдением законных прав и интересов работников образования округа в области охраны труда и здоровья, по защите гарантированных прав работников, предупреждению производственного травматизма и несчастных случаев. Основное внимание было уделено выполнению программных мероприятий по охране труда, направленных на укрепление системы управления охраной труда и обеспечение безопасности образовательного процесса. На заседании ППО по охране труда рассмотрены и приняты к сведению «Рекомендации о порядке прохождения предварительных (при поступлении на работу) и периодических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осмотров (обследований).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активно участвуют в мероприятиях 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посвященных охране труда. </a:t>
            </a:r>
          </a:p>
          <a:p>
            <a:r>
              <a:rPr lang="ru-RU" dirty="0"/>
              <a:t>Ежегодно </a:t>
            </a:r>
            <a:r>
              <a:rPr lang="ru-RU" b="1" dirty="0"/>
              <a:t>28 апреля</a:t>
            </a:r>
            <a:r>
              <a:rPr lang="ru-RU" dirty="0"/>
              <a:t> отмечается </a:t>
            </a:r>
          </a:p>
          <a:p>
            <a:r>
              <a:rPr lang="ru-RU" b="1" dirty="0"/>
              <a:t>Всемирный день охраны труда</a:t>
            </a:r>
            <a:r>
              <a:rPr lang="ru-RU" dirty="0"/>
              <a:t>.</a:t>
            </a:r>
          </a:p>
          <a:p>
            <a:r>
              <a:rPr lang="ru-RU" dirty="0"/>
              <a:t>         ППО  поддерживает международную акцию</a:t>
            </a:r>
            <a:r>
              <a:rPr lang="ru-RU" sz="2000" dirty="0"/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5" descr="http://geriat.ru/wp-content/uploads/2018/05/3saj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727" y="4149080"/>
            <a:ext cx="3378273" cy="227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182486"/>
      </p:ext>
    </p:extLst>
  </p:cSld>
  <p:clrMapOvr>
    <a:masterClrMapping/>
  </p:clrMapOvr>
  <p:transition spd="med">
    <p:strip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764704"/>
            <a:ext cx="849694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Профсоюз ГБОУ Школы N814 ставит перед собой следующие задачи: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укреплять позиции профсоюза в социальном партнерстве;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механизм социального партнерства для улучшения условий труда, социальной гарантии и защищенности членов профсоюза;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эффективность работы профсоюзного комитета;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эффективность работы комиссии по направлению «Охрана труда»;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период подготовки к отчетной и отчетно-выборной компании как ресурс повышения открытости и гласности в работе первичной профсоюзной организации, привлечение новых членов, повышение результативности профсоюзной работы;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мотивировать членов профсоюза к участию в конкурсах, проводимых МГО и ТПО ЗАО, как один из способов подтверждения и получения.</a:t>
            </a:r>
          </a:p>
        </p:txBody>
      </p:sp>
    </p:spTree>
    <p:extLst>
      <p:ext uri="{BB962C8B-B14F-4D97-AF65-F5344CB8AC3E}">
        <p14:creationId xmlns:p14="http://schemas.microsoft.com/office/powerpoint/2010/main" val="801528907"/>
      </p:ext>
    </p:extLst>
  </p:cSld>
  <p:clrMapOvr>
    <a:masterClrMapping/>
  </p:clrMapOvr>
  <p:transition spd="med">
    <p:strip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43841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ТПО ЗАО представлена в социальных сетях «</a:t>
            </a:r>
            <a:r>
              <a:rPr lang="ru-RU" dirty="0" err="1"/>
              <a:t>ВКонтакте</a:t>
            </a:r>
            <a:r>
              <a:rPr lang="ru-RU" dirty="0"/>
              <a:t>», «</a:t>
            </a:r>
            <a:r>
              <a:rPr lang="ru-RU" dirty="0" err="1"/>
              <a:t>Facebook</a:t>
            </a:r>
            <a:r>
              <a:rPr lang="ru-RU" dirty="0"/>
              <a:t>» «</a:t>
            </a:r>
            <a:r>
              <a:rPr lang="en-US" dirty="0"/>
              <a:t>Instagram</a:t>
            </a:r>
            <a:r>
              <a:rPr lang="ru-RU" dirty="0"/>
              <a:t>». Благодаря этому подписчики оперативно узнают о  новостях, получают полезные ссылки на интересные статьи и новости.  </a:t>
            </a:r>
          </a:p>
          <a:p>
            <a:r>
              <a:rPr lang="ru-RU" dirty="0"/>
              <a:t>Мы в «</a:t>
            </a:r>
            <a:r>
              <a:rPr lang="ru-RU" dirty="0" err="1"/>
              <a:t>ВКонтакте</a:t>
            </a:r>
            <a:r>
              <a:rPr lang="ru-RU" dirty="0"/>
              <a:t>»: </a:t>
            </a:r>
            <a:r>
              <a:rPr lang="ru-RU" u="sng" dirty="0">
                <a:hlinkClick r:id="rId2"/>
              </a:rPr>
              <a:t>https://m.vk.com/public107294068</a:t>
            </a:r>
            <a:r>
              <a:rPr lang="ru-RU" dirty="0">
                <a:hlinkClick r:id="rId2"/>
              </a:rPr>
              <a:t> </a:t>
            </a:r>
            <a:endParaRPr lang="ru-RU" dirty="0"/>
          </a:p>
          <a:p>
            <a:r>
              <a:rPr lang="ru-RU" dirty="0"/>
              <a:t>Мы в </a:t>
            </a:r>
            <a:r>
              <a:rPr lang="ru-RU" dirty="0" smtClean="0"/>
              <a:t>«</a:t>
            </a:r>
            <a:r>
              <a:rPr lang="ru-RU" dirty="0" smtClean="0"/>
              <a:t>Телеграмме» </a:t>
            </a:r>
            <a:r>
              <a:rPr lang="en-US" dirty="0">
                <a:hlinkClick r:id="rId3"/>
              </a:rPr>
              <a:t>https://t.me/tpo_zao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620688"/>
            <a:ext cx="3647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СЕТИ</a:t>
            </a:r>
          </a:p>
        </p:txBody>
      </p:sp>
      <p:pic>
        <p:nvPicPr>
          <p:cNvPr id="16388" name="Picture 4" descr="https://im0-tub-ru.yandex.net/i?id=a96e8c04a651e1f83f58ad4aff66db01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87" y="3492520"/>
            <a:ext cx="7334850" cy="25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479181"/>
      </p:ext>
    </p:extLst>
  </p:cSld>
  <p:clrMapOvr>
    <a:masterClrMapping/>
  </p:clrMapOvr>
  <p:transition spd="med">
    <p:strip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480"/>
            <a:ext cx="2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Волна 2"/>
          <p:cNvSpPr/>
          <p:nvPr/>
        </p:nvSpPr>
        <p:spPr>
          <a:xfrm>
            <a:off x="913932" y="3612678"/>
            <a:ext cx="6303644" cy="2989566"/>
          </a:xfrm>
          <a:prstGeom prst="wave">
            <a:avLst/>
          </a:prstGeom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ru-RU" dirty="0">
              <a:ln>
                <a:solidFill>
                  <a:srgbClr val="7030A0"/>
                </a:solidFill>
              </a:ln>
              <a:solidFill>
                <a:srgbClr val="FF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434113">
            <a:off x="1838650" y="4357405"/>
            <a:ext cx="4600917" cy="150807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4746"/>
                <a:gd name="adj2" fmla="val 0"/>
              </a:avLst>
            </a:prstTxWarp>
            <a:spAutoFit/>
          </a:bodyPr>
          <a:lstStyle/>
          <a:p>
            <a:pPr algn="ctr"/>
            <a:r>
              <a:rPr lang="ru-RU" sz="6000" b="1" dirty="0">
                <a:ln>
                  <a:solidFill>
                    <a:srgbClr val="7030A0"/>
                  </a:solidFill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13314" name="Picture 2" descr="https://im0-tub-ru.yandex.net/i?id=8b13f7f1a2a75957b0a942bd10f1f9ec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55010"/>
            <a:ext cx="3990497" cy="320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3808" y="6169278"/>
            <a:ext cx="5815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ППО ГБОУ Школа №814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С.А.Маркина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pPr algn="l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задача профсоюза  — защита трудовых, социально-экономических, духовных прав и интересов членов профсоюза.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задачи нашей организации:</a:t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социальных прав и профессиональных интересов членов профсоюза;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-общественный контроль за соблюдением законодательства о труде и охране труда;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улучшение материального положения, укрепление здоровья и повышение жизненного уровня членов профсоюза.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214446"/>
          </a:xfrm>
        </p:spPr>
        <p:txBody>
          <a:bodyPr/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принципы деятельности Профсоюза: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412776"/>
            <a:ext cx="78581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Приоритет положений Устава Профсоюза при принятии решений.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Добровольность вступления в Профсоюз и выхода из него, равные права всех членов Профсоюза.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Солидарность, взаимопомощь и ответственность организаций Профсоюза перед членами Профсоюза и Профсоюзом за реализацию уставных целей и задач Профсоюза.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Коллегиальность в работе всех организаций и органов Профсоюза, личная ответственность работников, избранных (деле­гированных) в профсоюзные органы.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Гласность и открытость в работе профсоюзных организаций, выборных профсоюзных органов всех уровней профсоюзной структуры.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6.Обязательность выполнения решений коллегиальных и вышестоящих вы­борных профсоюзных органов, принятых в пределах уставных полномочий.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Уважение мнения члена Профсоюза. 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 Выборность профсоюзных органов, их отчетность перед организациями и членами Профсоюза.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9. Самостоятельность организаций Профсоюза и их выборных органов в пределах уставных полномочий.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10. Соблюдение финансовой дисциплины органами и организациями Профсоюза.</a:t>
            </a:r>
          </a:p>
          <a:p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928670"/>
            <a:ext cx="864399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Первичная профсоюзная организация           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осуществляет свою работу,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следующим направлениям: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мотивация членства в профсоюзе;</a:t>
            </a:r>
          </a:p>
          <a:p>
            <a:pPr eaLnBrk="0" hangingPunct="0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нормативно-правовое обеспечение деятельности профсоюза;</a:t>
            </a:r>
          </a:p>
          <a:p>
            <a:pPr eaLnBrk="0" hangingPunct="0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организация работы с кадрами и активом, обучение кадров;</a:t>
            </a:r>
          </a:p>
          <a:p>
            <a:pPr eaLnBrk="0" hangingPunct="0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информационная работа, учет замечаний, сбор предложений;</a:t>
            </a:r>
          </a:p>
          <a:p>
            <a:pPr eaLnBrk="0" hangingPunct="0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организация работы профсоюзного органа (совершенствование структуры, планирование деятельности, проведение собраний);</a:t>
            </a:r>
          </a:p>
          <a:p>
            <a:pPr eaLnBrk="0" hangingPunct="0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организация взаимодействия с вышестоящим профсоюзом;</a:t>
            </a:r>
          </a:p>
          <a:p>
            <a:pPr eaLnBrk="0" hangingPunct="0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проведение отчетно-выборной кампании;</a:t>
            </a:r>
          </a:p>
          <a:p>
            <a:pPr eaLnBrk="0" hangingPunct="0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контроль за исполнением постановлений профсоюзных органов, постановлений собраний, решений профкома, коллективного договора;</a:t>
            </a:r>
          </a:p>
          <a:p>
            <a:pPr eaLnBrk="0" hangingPunct="0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организация и ведение учета профсоюзного членства.</a:t>
            </a:r>
          </a:p>
        </p:txBody>
      </p:sp>
    </p:spTree>
  </p:cSld>
  <p:clrMapOvr>
    <a:masterClrMapping/>
  </p:clrMapOvr>
  <p:transition spd="med"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так же:</a:t>
            </a:r>
          </a:p>
        </p:txBody>
      </p:sp>
      <p:sp>
        <p:nvSpPr>
          <p:cNvPr id="4" name="Лента лицом вниз 3"/>
          <p:cNvSpPr/>
          <p:nvPr/>
        </p:nvSpPr>
        <p:spPr>
          <a:xfrm>
            <a:off x="285720" y="928670"/>
            <a:ext cx="8572560" cy="928694"/>
          </a:xfrm>
          <a:prstGeom prst="ribbon">
            <a:avLst>
              <a:gd name="adj1" fmla="val 16667"/>
              <a:gd name="adj2" fmla="val 55757"/>
            </a:avLst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B67D8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1285860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Работа с молодёжью</a:t>
            </a:r>
          </a:p>
          <a:p>
            <a:pPr algn="ctr"/>
            <a:endParaRPr lang="ru-RU" sz="20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285720" y="2143116"/>
            <a:ext cx="8572560" cy="1000132"/>
          </a:xfrm>
          <a:prstGeom prst="ribbon">
            <a:avLst>
              <a:gd name="adj1" fmla="val 16667"/>
              <a:gd name="adj2" fmla="val 55419"/>
            </a:avLst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357422" y="2285992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Регулярная информатизация о работе профкома</a:t>
            </a:r>
          </a:p>
        </p:txBody>
      </p:sp>
      <p:sp>
        <p:nvSpPr>
          <p:cNvPr id="8" name="Лента лицом вниз 7"/>
          <p:cNvSpPr/>
          <p:nvPr/>
        </p:nvSpPr>
        <p:spPr>
          <a:xfrm>
            <a:off x="214282" y="3500438"/>
            <a:ext cx="8643998" cy="1071570"/>
          </a:xfrm>
          <a:prstGeom prst="ribbon">
            <a:avLst>
              <a:gd name="adj1" fmla="val 16667"/>
              <a:gd name="adj2" fmla="val 54098"/>
            </a:avLst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214546" y="3714753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Работа с ветеранами педагогического труда</a:t>
            </a:r>
            <a:endParaRPr lang="ru-RU" sz="20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Лента лицом вниз 9"/>
          <p:cNvSpPr/>
          <p:nvPr/>
        </p:nvSpPr>
        <p:spPr>
          <a:xfrm>
            <a:off x="214282" y="4929198"/>
            <a:ext cx="8715436" cy="1071570"/>
          </a:xfrm>
          <a:prstGeom prst="ribbon">
            <a:avLst>
              <a:gd name="adj1" fmla="val 16667"/>
              <a:gd name="adj2" fmla="val 55201"/>
            </a:avLst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57422" y="5072074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Участие в акциях солидарных действий</a:t>
            </a:r>
          </a:p>
          <a:p>
            <a:pPr algn="ctr"/>
            <a:endParaRPr lang="ru-RU" sz="24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89844"/>
            <a:ext cx="47863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   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администрацией  Школы  у     профсоюзного комитета сложились партнерские отношения: профком принимает участие в регулировании трудовых отношений, согласование нормативных и локальных документов, обобщения передового педагогического опыта. В  Школе  создаются условия для профессионального роста педагогического состава. Это особенно важно на современном этапе, так как современная школа диктует повышенные профессиональные требования к педагогам. Меняется система взаимоотношений педагогов в коллективе, она выходит на уровень социального партнерства.</a:t>
            </a:r>
          </a:p>
          <a:p>
            <a:pPr algn="just"/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285728"/>
            <a:ext cx="3929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Председатель ППО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Светлана Александровна Маркина</a:t>
            </a:r>
          </a:p>
        </p:txBody>
      </p:sp>
      <p:pic>
        <p:nvPicPr>
          <p:cNvPr id="2051" name="Picture 3" descr="C:\Users\Факия\Desktop\ППО отчет\markin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92896"/>
            <a:ext cx="2262229" cy="339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5816" y="260647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ПРОФСОЮЗНЫЙ КОЛЛЕКТИВ</a:t>
            </a:r>
          </a:p>
        </p:txBody>
      </p:sp>
      <p:pic>
        <p:nvPicPr>
          <p:cNvPr id="5122" name="Picture 2" descr="C:\Users\Факия\Desktop\ППО отчет\IMG_0572-26-09-17-10-59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5" y="3853608"/>
            <a:ext cx="3546139" cy="262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Факия\Desktop\ППО отчет\FullSizeRender-04-05-17-06-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91645"/>
            <a:ext cx="4680520" cy="30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Факия\Desktop\ППО отчет\IMG_3406-20-03-17-10-5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" y="476672"/>
            <a:ext cx="2184564" cy="35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sch814z.mskobr.ru/images/DSC_0328%281%2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74545"/>
            <a:ext cx="3960440" cy="229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низ 5"/>
          <p:cNvSpPr/>
          <p:nvPr/>
        </p:nvSpPr>
        <p:spPr>
          <a:xfrm>
            <a:off x="214282" y="1714488"/>
            <a:ext cx="8643998" cy="4572032"/>
          </a:xfrm>
          <a:prstGeom prst="ribbon">
            <a:avLst>
              <a:gd name="adj1" fmla="val 16667"/>
              <a:gd name="adj2" fmla="val 61268"/>
            </a:avLst>
          </a:prstGeom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члены профкома  серьезные, добросовестные, ответственные люди, которые с душой выполняют все поручения.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3000372"/>
            <a:ext cx="52149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Профкомов в мире много разных есть,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наш – он несравнимый, без сомнения,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 всем помочь и каждого зажечь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Использует он каждое мгновение!</a:t>
            </a:r>
          </a:p>
        </p:txBody>
      </p:sp>
    </p:spTree>
  </p:cSld>
  <p:clrMapOvr>
    <a:masterClrMapping/>
  </p:clrMapOvr>
  <p:transition spd="med">
    <p:strips/>
  </p:transition>
</p:sld>
</file>

<file path=ppt/theme/theme1.xml><?xml version="1.0" encoding="utf-8"?>
<a:theme xmlns:a="http://schemas.openxmlformats.org/drawingml/2006/main" name="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1217</Words>
  <Application>Microsoft Office PowerPoint</Application>
  <PresentationFormat>Экран (4:3)</PresentationFormat>
  <Paragraphs>148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    Первичная профсоюзная  организация             </vt:lpstr>
      <vt:lpstr>Презентация PowerPoint</vt:lpstr>
      <vt:lpstr>        Главная задача профсоюза  — защита трудовых, социально-экономических, духовных прав и интересов членов профсоюза.                             Основные задачи нашей организации: - защита социальных прав и профессиональных интересов членов профсоюза; -общественный контроль за соблюдением законодательства о труде и охране труда; - улучшение материального положения, укрепление здоровья и повышение жизненного уровня членов профсоюза. </vt:lpstr>
      <vt:lpstr> Основные принципы деятельности Профсоюза: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Факия</cp:lastModifiedBy>
  <cp:revision>106</cp:revision>
  <dcterms:created xsi:type="dcterms:W3CDTF">2014-06-24T15:51:35Z</dcterms:created>
  <dcterms:modified xsi:type="dcterms:W3CDTF">2023-03-29T12:53:48Z</dcterms:modified>
</cp:coreProperties>
</file>