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7"/>
  </p:notesMasterIdLst>
  <p:sldIdLst>
    <p:sldId id="283" r:id="rId5"/>
    <p:sldId id="288" r:id="rId6"/>
    <p:sldId id="293" r:id="rId7"/>
    <p:sldId id="292" r:id="rId8"/>
    <p:sldId id="301" r:id="rId9"/>
    <p:sldId id="296" r:id="rId10"/>
    <p:sldId id="298" r:id="rId11"/>
    <p:sldId id="291" r:id="rId12"/>
    <p:sldId id="303" r:id="rId13"/>
    <p:sldId id="302" r:id="rId14"/>
    <p:sldId id="290" r:id="rId15"/>
    <p:sldId id="285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5"/>
    <a:srgbClr val="F39420"/>
    <a:srgbClr val="FF99FF"/>
    <a:srgbClr val="D60093"/>
    <a:srgbClr val="709E50"/>
    <a:srgbClr val="C1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0B7DD5-C27C-5B17-86E9-A4F3FF9B7FA4}">
  <a:tblStyle styleId="{5D0B7DD5-C27C-5B17-86E9-A4F3FF9B7FA4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>
      <p:cViewPr varScale="1">
        <p:scale>
          <a:sx n="110" d="100"/>
          <a:sy n="110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7C23-A23C-4DBA-BEF3-6A713A57250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5B2A-6ED2-4BC4-BF59-D69921708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7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5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202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13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788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40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5F3468-2A0C-4F46-AA4E-7AE16847C6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A82866-B677-40E3-8629-5B65731DC1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5B2E32-B14F-4219-BA6B-32C7E7082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C8ED47-3139-4387-9CCB-7C98C14143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CC689F-632C-4E25-B431-A31697B60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DB530E-81D4-4055-AA91-06A3A8082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922AA8-95F0-40E3-9A6D-2AD7EDDF22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B25428-2221-4D09-A8CF-357576E9D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AC19D7-F01B-46D0-B6EE-4E2AB7D6F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3F690F0-571D-4DAF-BBD4-C6CDF60464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7A066-5C26-4B8C-B887-5D8837C623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D5BB61-F8C2-42D1-84F3-C7FC3E2C0C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D51563-B3AE-4DBC-B59B-8D278EF007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280243-F79D-488E-92C5-FAA1CC20A9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6ED3C3-DAF2-427A-B8B9-7D2297A50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34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131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66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01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598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486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56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319B03-DB63-4E14-BD64-1EBD8317A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29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02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71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587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18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61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195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17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247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8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48AE3E-2AF2-48C5-8544-F688892AE3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439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818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66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918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8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AAD025-E2FD-440F-8B60-50D8462DE5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98E649-FC3B-4D9A-A679-6929987C6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A05423-891A-46E1-9299-3136B41797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2682A3-E475-4EF5-9F83-49562390E1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99E4F0-601F-4040-BD13-6A57579F23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476F36-226C-4722-88E1-A01AF88F2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E22D98-E92E-4CA2-8E7A-56513D8D3A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522B0-625F-41AC-A46D-DA2E6137EB3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231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411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5" name="Гид по рекламным возможностям"/>
          <p:cNvSpPr txBox="1"/>
          <p:nvPr/>
        </p:nvSpPr>
        <p:spPr>
          <a:xfrm>
            <a:off x="1226668" y="5424287"/>
            <a:ext cx="378921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cap="all" spc="900">
                <a:gradFill flip="none" rotWithShape="1">
                  <a:gsLst>
                    <a:gs pos="0">
                      <a:srgbClr val="FEE605"/>
                    </a:gs>
                    <a:gs pos="100000">
                      <a:srgbClr val="ED1C24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rtl="0" hangingPunct="0">
              <a:defRPr/>
            </a:pPr>
            <a:r>
              <a:rPr lang="ru-RU" sz="1600" b="0" spc="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для членов профсоюза,  </a:t>
            </a:r>
            <a:r>
              <a:rPr lang="ru-RU" sz="1600" b="0" spc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работников сферы образования и их семей</a:t>
            </a:r>
            <a:endParaRPr sz="1600" b="0" spc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RussiaRunning.marketing"/>
          <p:cNvSpPr txBox="1"/>
          <p:nvPr/>
        </p:nvSpPr>
        <p:spPr>
          <a:xfrm>
            <a:off x="1226668" y="2800108"/>
            <a:ext cx="926182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0" cap="all" spc="1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rtl="0" hangingPunct="0">
              <a:defRPr/>
            </a:pPr>
            <a:r>
              <a:rPr lang="ru-RU" sz="5400" b="1" spc="0" dirty="0" smtClean="0">
                <a:solidFill>
                  <a:srgbClr val="009B35"/>
                </a:solidFill>
                <a:cs typeface="Arial" panose="020B0604020202020204" pitchFamily="34" charset="0"/>
              </a:rPr>
              <a:t>«ЖИТЬ. Учить. БЕЖАТЬ» 2023</a:t>
            </a:r>
            <a:endParaRPr lang="ru-RU" sz="5400" b="1" spc="0" dirty="0">
              <a:solidFill>
                <a:srgbClr val="009B35"/>
              </a:solidFill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/>
          <p:nvPr/>
        </p:nvSpPr>
        <p:spPr bwMode="auto">
          <a:xfrm>
            <a:off x="1199456" y="3687531"/>
            <a:ext cx="8966474" cy="43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B050"/>
                </a:solidFill>
              </a:rPr>
              <a:t>Программа стимулирования </a:t>
            </a:r>
            <a:r>
              <a:rPr lang="ru-RU" sz="2000" b="1" dirty="0" smtClean="0">
                <a:solidFill>
                  <a:srgbClr val="00B050"/>
                </a:solidFill>
              </a:rPr>
              <a:t>членов профсоюза к </a:t>
            </a:r>
            <a:r>
              <a:rPr lang="ru-RU" sz="2000" b="1" dirty="0">
                <a:solidFill>
                  <a:srgbClr val="00B050"/>
                </a:solidFill>
              </a:rPr>
              <a:t>регулярным занятиям </a:t>
            </a:r>
            <a:r>
              <a:rPr lang="ru-RU" sz="2000" b="1" dirty="0" err="1">
                <a:solidFill>
                  <a:srgbClr val="00B050"/>
                </a:solidFill>
              </a:rPr>
              <a:t>ФКиС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1199456" y="891924"/>
            <a:ext cx="5400600" cy="50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000" b="1" dirty="0">
                <a:solidFill>
                  <a:srgbClr val="00B050"/>
                </a:solidFill>
              </a:rPr>
              <a:t>Приоритетный проект МГО Общероссийского Профсоюза образования</a:t>
            </a:r>
            <a:endParaRPr sz="2000" b="1" dirty="0">
              <a:solidFill>
                <a:srgbClr val="00B050"/>
              </a:solidFill>
            </a:endParaRPr>
          </a:p>
        </p:txBody>
      </p:sp>
      <p:pic>
        <p:nvPicPr>
          <p:cNvPr id="12" name="Google Shape;2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2510" y="6116240"/>
            <a:ext cx="1274264" cy="35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6462" y="6092691"/>
            <a:ext cx="981894" cy="39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913"/>
            <a:ext cx="1368152" cy="19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1" cy="70974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35" y="469930"/>
            <a:ext cx="10417601" cy="575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rgbClr val="C00000"/>
              </a:buClr>
              <a:buSzPts val="3000"/>
              <a:buFont typeface="Quattrocento Sans"/>
              <a:defRPr/>
            </a:pP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МЕХАНИЗМ привлечения участников на забег</a:t>
            </a:r>
            <a:endParaRPr lang="ru-RU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Google Shape;487;p16"/>
          <p:cNvSpPr txBox="1">
            <a:spLocks/>
          </p:cNvSpPr>
          <p:nvPr/>
        </p:nvSpPr>
        <p:spPr bwMode="auto">
          <a:xfrm>
            <a:off x="9227806" y="61606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00000000-1234-1234-1234-123412341234}" type="slidenum">
              <a:rPr lang="ru-RU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rtl="0"/>
              <a:t>10</a:t>
            </a:fld>
            <a:endParaRPr lang="ru-RU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826726" y="2005015"/>
            <a:ext cx="10309833" cy="28919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indent="-228600">
              <a:buClr>
                <a:srgbClr val="009B35"/>
              </a:buClr>
              <a:buFont typeface="+mj-lt"/>
              <a:buAutoNum type="arabicPeriod"/>
              <a:defRPr/>
            </a:pPr>
            <a:r>
              <a:rPr lang="ru-RU" sz="1600" dirty="0" smtClean="0">
                <a:latin typeface="Montserrat"/>
              </a:rPr>
              <a:t>Регистрация </a:t>
            </a:r>
            <a:r>
              <a:rPr lang="ru-RU" sz="1600" dirty="0">
                <a:latin typeface="Montserrat"/>
              </a:rPr>
              <a:t>на забег открывается вместе с запуском онлайн чемпионата «Весеннее пробуждение» 15 марта 2023 г. </a:t>
            </a:r>
            <a:endParaRPr lang="ru-RU" sz="1600" dirty="0" smtClean="0">
              <a:latin typeface="Montserrat"/>
            </a:endParaRPr>
          </a:p>
          <a:p>
            <a:pPr marL="228600" indent="-228600">
              <a:buClr>
                <a:srgbClr val="009B35"/>
              </a:buClr>
              <a:buFont typeface="+mj-lt"/>
              <a:buAutoNum type="arabicPeriod"/>
              <a:defRPr/>
            </a:pPr>
            <a:r>
              <a:rPr lang="ru-RU" sz="1600" dirty="0" smtClean="0">
                <a:latin typeface="Montserrat"/>
              </a:rPr>
              <a:t>Слоты выкладываются </a:t>
            </a:r>
            <a:r>
              <a:rPr lang="ru-RU" sz="1600" dirty="0">
                <a:latin typeface="Montserrat"/>
              </a:rPr>
              <a:t>на витрину поощрений с 15.03.2023г. партиями по 50 штук на каждую дистанцию в </a:t>
            </a:r>
            <a:r>
              <a:rPr lang="ru-RU" sz="1600" dirty="0" smtClean="0">
                <a:latin typeface="Montserrat"/>
              </a:rPr>
              <a:t>неделю</a:t>
            </a:r>
          </a:p>
          <a:p>
            <a:pPr marL="228600" indent="-228600">
              <a:buClr>
                <a:srgbClr val="009B35"/>
              </a:buClr>
              <a:buFont typeface="+mj-lt"/>
              <a:buAutoNum type="arabicPeriod"/>
              <a:defRPr/>
            </a:pPr>
            <a:r>
              <a:rPr lang="ru-RU" sz="1600" dirty="0" smtClean="0">
                <a:latin typeface="Montserrat"/>
              </a:rPr>
              <a:t>Если </a:t>
            </a:r>
            <a:r>
              <a:rPr lang="ru-RU" sz="1600" smtClean="0">
                <a:latin typeface="Montserrat"/>
              </a:rPr>
              <a:t>к 15.04.2023 г. </a:t>
            </a:r>
            <a:r>
              <a:rPr lang="ru-RU" sz="1600" dirty="0" smtClean="0">
                <a:latin typeface="Montserrat"/>
              </a:rPr>
              <a:t>останутся свободные слоты, то они равномерно разделяются между ТОП</a:t>
            </a:r>
            <a:endParaRPr lang="ru-RU" sz="1600" dirty="0">
              <a:latin typeface="Montserrat"/>
            </a:endParaRPr>
          </a:p>
          <a:p>
            <a:pPr marL="228600" indent="-228600">
              <a:buClr>
                <a:srgbClr val="009B35"/>
              </a:buClr>
              <a:buFont typeface="+mj-lt"/>
              <a:buAutoNum type="arabicPeriod"/>
              <a:defRPr/>
            </a:pPr>
            <a:r>
              <a:rPr lang="ru-RU" sz="1600" dirty="0" smtClean="0">
                <a:latin typeface="Montserrat"/>
              </a:rPr>
              <a:t>Раз </a:t>
            </a:r>
            <a:r>
              <a:rPr lang="ru-RU" sz="1600" dirty="0">
                <a:latin typeface="Montserrat"/>
              </a:rPr>
              <a:t>в неделю </a:t>
            </a:r>
            <a:r>
              <a:rPr lang="ru-RU" sz="1600" dirty="0" smtClean="0">
                <a:latin typeface="Montserrat"/>
              </a:rPr>
              <a:t>будет </a:t>
            </a:r>
            <a:r>
              <a:rPr lang="ru-RU" sz="1600" dirty="0">
                <a:latin typeface="Montserrat"/>
              </a:rPr>
              <a:t>осуществляться выгрузка зарегистрированных на событие участников с их принадлежностью к ТОП, чтобы </a:t>
            </a:r>
            <a:r>
              <a:rPr lang="ru-RU" sz="1600" dirty="0" smtClean="0">
                <a:latin typeface="Montserrat"/>
              </a:rPr>
              <a:t>видеть количество зарегистрированных участников от каждой ТОП </a:t>
            </a:r>
          </a:p>
          <a:p>
            <a:pPr marL="228600" indent="-228600">
              <a:buClr>
                <a:srgbClr val="009B35"/>
              </a:buClr>
              <a:buFont typeface="+mj-lt"/>
              <a:buAutoNum type="arabicPeriod"/>
              <a:defRPr/>
            </a:pPr>
            <a:r>
              <a:rPr lang="ru-RU" sz="1600" dirty="0" smtClean="0">
                <a:latin typeface="Montserrat"/>
              </a:rPr>
              <a:t>Эстафета</a:t>
            </a:r>
            <a:r>
              <a:rPr lang="ru-RU" sz="1600" dirty="0">
                <a:latin typeface="Montserrat"/>
              </a:rPr>
              <a:t>: </a:t>
            </a:r>
            <a:r>
              <a:rPr lang="ru-RU" sz="1600" dirty="0" smtClean="0">
                <a:latin typeface="Montserrat"/>
              </a:rPr>
              <a:t>дистанция 10 </a:t>
            </a:r>
            <a:r>
              <a:rPr lang="ru-RU" sz="1600" dirty="0">
                <a:latin typeface="Montserrat"/>
              </a:rPr>
              <a:t>км </a:t>
            </a:r>
            <a:r>
              <a:rPr lang="ru-RU" sz="1600" dirty="0" smtClean="0">
                <a:latin typeface="Montserrat"/>
              </a:rPr>
              <a:t>= 5 </a:t>
            </a:r>
            <a:r>
              <a:rPr lang="ru-RU" sz="1600" dirty="0">
                <a:latin typeface="Montserrat"/>
              </a:rPr>
              <a:t>чел. по 2 км. От каждой ТОП по 5 чел. Список </a:t>
            </a:r>
            <a:r>
              <a:rPr lang="ru-RU" sz="1600" dirty="0" smtClean="0">
                <a:latin typeface="Montserrat"/>
              </a:rPr>
              <a:t>участников на эстафету готовит </a:t>
            </a:r>
            <a:r>
              <a:rPr lang="ru-RU" sz="1600" dirty="0">
                <a:latin typeface="Montserrat"/>
              </a:rPr>
              <a:t>каждая ТОП </a:t>
            </a:r>
          </a:p>
          <a:p>
            <a:pPr>
              <a:defRPr/>
            </a:pPr>
            <a:endParaRPr lang="ru-RU" sz="1400" dirty="0">
              <a:latin typeface="Montserra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5" name="Google Shape;262;p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63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271464" y="4524699"/>
            <a:ext cx="8544352" cy="144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Стоимость участия в баллах:</a:t>
            </a:r>
            <a:endParaRPr lang="ru-RU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B35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3 км = 50 баллов</a:t>
            </a:r>
            <a:r>
              <a:rPr lang="ru-RU" sz="16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Эквивалентно 3 тренировкам на 3 км. За 1 тренировку на 3 км в среднем участник получает 18 </a:t>
            </a:r>
            <a:r>
              <a:rPr lang="ru-RU" sz="16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endParaRPr lang="ru-RU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B35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5 км = 90 баллов</a:t>
            </a:r>
            <a:r>
              <a:rPr lang="ru-RU" sz="16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Эквивалентно 3-4 тренировкам на 5 </a:t>
            </a:r>
            <a:r>
              <a:rPr lang="ru-RU" sz="16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endParaRPr lang="ru-RU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9B35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10 км = 160 баллов</a:t>
            </a:r>
            <a:r>
              <a:rPr lang="ru-RU" sz="16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Эквивалентно 3-4 тренировкам на 10 </a:t>
            </a:r>
            <a:r>
              <a:rPr lang="ru-RU" sz="1600" dirty="0" smtClean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endParaRPr lang="ru-RU" sz="16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453" name="Google Shape;453;p9"/>
          <p:cNvSpPr txBox="1">
            <a:spLocks noGrp="1"/>
          </p:cNvSpPr>
          <p:nvPr>
            <p:ph type="title"/>
          </p:nvPr>
        </p:nvSpPr>
        <p:spPr>
          <a:xfrm>
            <a:off x="4656182" y="511891"/>
            <a:ext cx="7345992" cy="52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Quattrocento Sans"/>
              <a:buNone/>
            </a:pPr>
            <a:r>
              <a:rPr lang="ru-RU" sz="3000" b="1" dirty="0" smtClean="0">
                <a:latin typeface="Montserrat"/>
                <a:ea typeface="Montserrat"/>
                <a:cs typeface="Montserrat"/>
                <a:sym typeface="Montserrat"/>
              </a:rPr>
              <a:t>сплачивает участников</a:t>
            </a:r>
            <a:endParaRPr dirty="0"/>
          </a:p>
        </p:txBody>
      </p:sp>
      <p:pic>
        <p:nvPicPr>
          <p:cNvPr id="454" name="Google Shape;454;p9"/>
          <p:cNvPicPr preferRelativeResize="0"/>
          <p:nvPr/>
        </p:nvPicPr>
        <p:blipFill rotWithShape="1">
          <a:blip r:embed="rId4">
            <a:alphaModFix/>
          </a:blip>
          <a:srcRect l="14747" t="78473" r="14854"/>
          <a:stretch/>
        </p:blipFill>
        <p:spPr>
          <a:xfrm>
            <a:off x="5507402" y="1823962"/>
            <a:ext cx="5830479" cy="1325563"/>
          </a:xfrm>
          <a:custGeom>
            <a:avLst/>
            <a:gdLst/>
            <a:ahLst/>
            <a:cxnLst/>
            <a:rect l="l" t="t" r="r" b="b"/>
            <a:pathLst>
              <a:path w="3077737" h="3021981" extrusionOk="0">
                <a:moveTo>
                  <a:pt x="79931" y="0"/>
                </a:moveTo>
                <a:lnTo>
                  <a:pt x="2997806" y="0"/>
                </a:lnTo>
                <a:cubicBezTo>
                  <a:pt x="3041951" y="0"/>
                  <a:pt x="3077737" y="35786"/>
                  <a:pt x="3077737" y="79931"/>
                </a:cubicBezTo>
                <a:lnTo>
                  <a:pt x="3077737" y="2942050"/>
                </a:lnTo>
                <a:cubicBezTo>
                  <a:pt x="3077737" y="2986195"/>
                  <a:pt x="3041951" y="3021981"/>
                  <a:pt x="2997806" y="3021981"/>
                </a:cubicBezTo>
                <a:lnTo>
                  <a:pt x="79931" y="3021981"/>
                </a:lnTo>
                <a:cubicBezTo>
                  <a:pt x="35786" y="3021981"/>
                  <a:pt x="0" y="2986195"/>
                  <a:pt x="0" y="2942050"/>
                </a:cubicBezTo>
                <a:lnTo>
                  <a:pt x="0" y="79931"/>
                </a:lnTo>
                <a:cubicBezTo>
                  <a:pt x="0" y="35786"/>
                  <a:pt x="35786" y="0"/>
                  <a:pt x="79931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38100" dir="8100000" algn="tr" rotWithShape="0">
              <a:srgbClr val="000000">
                <a:alpha val="20784"/>
              </a:srgbClr>
            </a:outerShdw>
          </a:effectLst>
        </p:spPr>
      </p:pic>
      <p:pic>
        <p:nvPicPr>
          <p:cNvPr id="455" name="Google Shape;45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6010" y="3716694"/>
            <a:ext cx="7842783" cy="2043925"/>
          </a:xfrm>
          <a:custGeom>
            <a:avLst/>
            <a:gdLst/>
            <a:ahLst/>
            <a:cxnLst/>
            <a:rect l="l" t="t" r="r" b="b"/>
            <a:pathLst>
              <a:path w="3077737" h="3021981" extrusionOk="0">
                <a:moveTo>
                  <a:pt x="79931" y="0"/>
                </a:moveTo>
                <a:lnTo>
                  <a:pt x="2997806" y="0"/>
                </a:lnTo>
                <a:cubicBezTo>
                  <a:pt x="3041951" y="0"/>
                  <a:pt x="3077737" y="35786"/>
                  <a:pt x="3077737" y="79931"/>
                </a:cubicBezTo>
                <a:lnTo>
                  <a:pt x="3077737" y="2942050"/>
                </a:lnTo>
                <a:cubicBezTo>
                  <a:pt x="3077737" y="2986195"/>
                  <a:pt x="3041951" y="3021981"/>
                  <a:pt x="2997806" y="3021981"/>
                </a:cubicBezTo>
                <a:lnTo>
                  <a:pt x="79931" y="3021981"/>
                </a:lnTo>
                <a:cubicBezTo>
                  <a:pt x="35786" y="3021981"/>
                  <a:pt x="0" y="2986195"/>
                  <a:pt x="0" y="2942050"/>
                </a:cubicBezTo>
                <a:lnTo>
                  <a:pt x="0" y="79931"/>
                </a:lnTo>
                <a:cubicBezTo>
                  <a:pt x="0" y="35786"/>
                  <a:pt x="35786" y="0"/>
                  <a:pt x="79931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38100" dir="8100000" algn="tr" rotWithShape="0">
              <a:srgbClr val="000000">
                <a:alpha val="20784"/>
              </a:srgbClr>
            </a:outerShdw>
          </a:effectLst>
        </p:spPr>
      </p:pic>
      <p:sp>
        <p:nvSpPr>
          <p:cNvPr id="456" name="Google Shape;456;p9"/>
          <p:cNvSpPr/>
          <p:nvPr/>
        </p:nvSpPr>
        <p:spPr>
          <a:xfrm>
            <a:off x="695400" y="1295704"/>
            <a:ext cx="4511570" cy="227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Программе</a:t>
            </a: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для участников представлена общая символическая цель – преодолеть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202 200 </a:t>
            </a: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км. Каждый километр, преодолённый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участником, является вкладом в общую цель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397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Личный вклад участника доступен к просмотру на его персональной странице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397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Особенность общей цели в том, что она может меняться в течение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</a:t>
            </a:r>
            <a:r>
              <a:rPr lang="ru-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 ее достижении, что позволит еще больше мотивировать участников к выполнению тренировочной активности и выработке здоровой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привычки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 txBox="1">
            <a:spLocks noGrp="1"/>
          </p:cNvSpPr>
          <p:nvPr>
            <p:ph type="sldNum" idx="12"/>
          </p:nvPr>
        </p:nvSpPr>
        <p:spPr>
          <a:xfrm>
            <a:off x="11256731" y="6122515"/>
            <a:ext cx="7120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</a:pPr>
            <a:fld id="{00000000-1234-1234-1234-123412341234}" type="slidenum"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95400" y="369804"/>
            <a:ext cx="43204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b="1" smtClean="0">
                <a:latin typeface="Montserrat"/>
                <a:ea typeface="Montserrat"/>
                <a:cs typeface="Montserrat"/>
              </a:rPr>
              <a:t>ОБЩАЯ ЦЕЛЬ</a:t>
            </a:r>
            <a:endParaRPr lang="ru-RU" b="1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19" name="Номер слайда 17"/>
          <p:cNvSpPr txBox="1">
            <a:spLocks/>
          </p:cNvSpPr>
          <p:nvPr/>
        </p:nvSpPr>
        <p:spPr bwMode="auto">
          <a:xfrm>
            <a:off x="9194967" y="6145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marL="0" marR="0" lvl="0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17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6" name="Google Shape;262;p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63;p2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97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79" y="3959"/>
            <a:ext cx="12192001" cy="7097449"/>
          </a:xfrm>
          <a:prstGeom prst="rect">
            <a:avLst/>
          </a:prstGeom>
        </p:spPr>
      </p:pic>
      <p:sp>
        <p:nvSpPr>
          <p:cNvPr id="8" name="Мы предлагаем комплекс услуг для организации и проведения маркетинговой кампании вашего события, товара или услуги"/>
          <p:cNvSpPr txBox="1"/>
          <p:nvPr/>
        </p:nvSpPr>
        <p:spPr bwMode="auto">
          <a:xfrm>
            <a:off x="1343472" y="2371216"/>
            <a:ext cx="9989766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000" cap="all" spc="5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spcAft>
                <a:spcPts val="0"/>
              </a:spcAft>
              <a:defRPr/>
            </a:pPr>
            <a:r>
              <a:rPr lang="ru-RU" sz="2000" b="1" spc="0" dirty="0">
                <a:solidFill>
                  <a:srgbClr val="009B35"/>
                </a:solidFill>
                <a:latin typeface="Montserrat"/>
                <a:cs typeface="Arial"/>
              </a:rPr>
              <a:t>КОНТАКТЫ</a:t>
            </a:r>
            <a:endParaRPr sz="2000" b="1" spc="0" dirty="0">
              <a:solidFill>
                <a:srgbClr val="009B35"/>
              </a:solidFill>
              <a:latin typeface="Montserrat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0"/>
          <a:stretch/>
        </p:blipFill>
        <p:spPr>
          <a:xfrm>
            <a:off x="6168008" y="889511"/>
            <a:ext cx="4774536" cy="6207938"/>
          </a:xfrm>
          <a:prstGeom prst="rect">
            <a:avLst/>
          </a:prstGeom>
        </p:spPr>
      </p:pic>
      <p:sp>
        <p:nvSpPr>
          <p:cNvPr id="10" name="отдел маркетинга RussiaRunnig телефон: +7 (910) 960-03-80  email: life@russiarunning.com"/>
          <p:cNvSpPr txBox="1"/>
          <p:nvPr/>
        </p:nvSpPr>
        <p:spPr bwMode="auto">
          <a:xfrm>
            <a:off x="1343472" y="4263289"/>
            <a:ext cx="7691396" cy="1552733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spcBef>
                <a:spcPts val="5900"/>
              </a:spcBef>
              <a:defRPr/>
            </a:pPr>
            <a:r>
              <a:rPr lang="ru-RU" sz="1600" b="1" dirty="0">
                <a:solidFill>
                  <a:srgbClr val="009B35"/>
                </a:solidFill>
                <a:latin typeface="Montserrat"/>
              </a:rPr>
              <a:t>Екатерина Корнеева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/>
            </a:r>
            <a:br>
              <a:rPr lang="ru-RU" sz="1600" dirty="0">
                <a:solidFill>
                  <a:srgbClr val="009B35"/>
                </a:solidFill>
                <a:latin typeface="Montserrat"/>
              </a:rPr>
            </a:br>
            <a:r>
              <a:rPr lang="ru-RU" sz="1600" dirty="0">
                <a:solidFill>
                  <a:srgbClr val="009B35"/>
                </a:solidFill>
                <a:latin typeface="Montserrat"/>
              </a:rPr>
              <a:t>Менеджер 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проектов</a:t>
            </a:r>
            <a:br>
              <a:rPr lang="ru-RU" sz="1600" dirty="0" smtClean="0">
                <a:solidFill>
                  <a:srgbClr val="009B35"/>
                </a:solidFill>
                <a:latin typeface="Montserrat"/>
              </a:rPr>
            </a:b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направление 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>Корпоративные 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чемпионаты 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>«</a:t>
            </a:r>
            <a:r>
              <a:rPr lang="ru-RU" sz="1600" dirty="0" err="1">
                <a:solidFill>
                  <a:srgbClr val="009B35"/>
                </a:solidFill>
                <a:latin typeface="Montserrat"/>
              </a:rPr>
              <a:t>RussiaRunning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»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/>
            </a:r>
            <a:b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</a:b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телефон: +7 (996) 926-30-52</a:t>
            </a:r>
            <a:b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</a:b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e</a:t>
            </a:r>
            <a:r>
              <a:rPr lang="en-US" sz="1600" dirty="0" smtClean="0">
                <a:solidFill>
                  <a:srgbClr val="009B35"/>
                </a:solidFill>
                <a:latin typeface="Montserrat"/>
                <a:cs typeface="Arial"/>
              </a:rPr>
              <a:t>-</a:t>
            </a:r>
            <a:r>
              <a:rPr lang="ru-RU" sz="1600" dirty="0" err="1" smtClean="0">
                <a:solidFill>
                  <a:srgbClr val="009B35"/>
                </a:solidFill>
                <a:latin typeface="Montserrat"/>
                <a:cs typeface="Arial"/>
              </a:rPr>
              <a:t>mail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: </a:t>
            </a:r>
            <a:r>
              <a:rPr lang="en-US" sz="1600" dirty="0" smtClean="0">
                <a:solidFill>
                  <a:srgbClr val="009B35"/>
                </a:solidFill>
                <a:latin typeface="Montserrat"/>
                <a:cs typeface="Arial"/>
              </a:rPr>
              <a:t>ekorneeva@russiarunning.com</a:t>
            </a:r>
            <a:endParaRPr lang="en-US" sz="1600" dirty="0">
              <a:solidFill>
                <a:srgbClr val="009B35"/>
              </a:solidFill>
              <a:latin typeface="Montserra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629" y="410959"/>
            <a:ext cx="5965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tserrat" panose="020B0604020202020204" charset="-52"/>
              </a:rPr>
              <a:t>ВНЕДРИМ КУЛЬТУРУ РЕГУЛЯРНЫХ ЗАНЯТИЙ СПОРТОМ В УЧИТЕЛЬСКУЮ  СРЕДУ МОСКВЫ!</a:t>
            </a:r>
            <a:endParaRPr lang="ru-RU" sz="2800" b="1" dirty="0">
              <a:latin typeface="Montserrat" panose="020B0604020202020204" charset="-52"/>
            </a:endParaRPr>
          </a:p>
        </p:txBody>
      </p:sp>
      <p:sp>
        <p:nvSpPr>
          <p:cNvPr id="7" name="отдел маркетинга RussiaRunnig телефон: +7 (910) 960-03-80  email: life@russiarunning.com"/>
          <p:cNvSpPr txBox="1"/>
          <p:nvPr/>
        </p:nvSpPr>
        <p:spPr bwMode="auto">
          <a:xfrm>
            <a:off x="1343472" y="2796396"/>
            <a:ext cx="7691396" cy="1284454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spcBef>
                <a:spcPts val="5900"/>
              </a:spcBef>
              <a:defRPr/>
            </a:pPr>
            <a:r>
              <a:rPr lang="ru-RU" sz="1600" b="1" dirty="0" smtClean="0">
                <a:solidFill>
                  <a:srgbClr val="009B35"/>
                </a:solidFill>
                <a:latin typeface="Montserrat"/>
              </a:rPr>
              <a:t>Наталья </a:t>
            </a:r>
            <a:r>
              <a:rPr lang="ru-RU" sz="1600" b="1" dirty="0" err="1" smtClean="0">
                <a:solidFill>
                  <a:srgbClr val="009B35"/>
                </a:solidFill>
                <a:latin typeface="Montserrat"/>
              </a:rPr>
              <a:t>Саванчук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/>
            </a:r>
            <a:br>
              <a:rPr lang="ru-RU" sz="1600" dirty="0">
                <a:solidFill>
                  <a:srgbClr val="009B35"/>
                </a:solidFill>
                <a:latin typeface="Montserrat"/>
              </a:rPr>
            </a:br>
            <a:r>
              <a:rPr lang="ru-RU" sz="1600" dirty="0">
                <a:solidFill>
                  <a:srgbClr val="009B35"/>
                </a:solidFill>
                <a:latin typeface="Montserrat"/>
              </a:rPr>
              <a:t>Главный специалист организационного 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отдела</a:t>
            </a:r>
            <a:br>
              <a:rPr lang="ru-RU" sz="1600" dirty="0" smtClean="0">
                <a:solidFill>
                  <a:srgbClr val="009B35"/>
                </a:solidFill>
                <a:latin typeface="Montserrat"/>
              </a:rPr>
            </a:b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телефон: 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>+7 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</a:rPr>
              <a:t>(901) </a:t>
            </a:r>
            <a:r>
              <a:rPr lang="ru-RU" sz="1600" dirty="0">
                <a:solidFill>
                  <a:srgbClr val="009B35"/>
                </a:solidFill>
                <a:latin typeface="Montserrat"/>
              </a:rPr>
              <a:t>778-94-45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/>
            </a:r>
            <a:b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</a:b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e</a:t>
            </a:r>
            <a:r>
              <a:rPr lang="en-US" sz="1600" dirty="0" smtClean="0">
                <a:solidFill>
                  <a:srgbClr val="009B35"/>
                </a:solidFill>
                <a:latin typeface="Montserrat"/>
                <a:cs typeface="Arial"/>
              </a:rPr>
              <a:t>-</a:t>
            </a:r>
            <a:r>
              <a:rPr lang="ru-RU" sz="1600" dirty="0" err="1" smtClean="0">
                <a:solidFill>
                  <a:srgbClr val="009B35"/>
                </a:solidFill>
                <a:latin typeface="Montserrat"/>
                <a:cs typeface="Arial"/>
              </a:rPr>
              <a:t>mail</a:t>
            </a:r>
            <a:r>
              <a:rPr lang="ru-RU" sz="1600" dirty="0" smtClean="0">
                <a:solidFill>
                  <a:srgbClr val="009B35"/>
                </a:solidFill>
                <a:latin typeface="Montserrat"/>
                <a:cs typeface="Arial"/>
              </a:rPr>
              <a:t>: </a:t>
            </a:r>
            <a:r>
              <a:rPr lang="en-US" sz="1600" dirty="0">
                <a:solidFill>
                  <a:srgbClr val="009B35"/>
                </a:solidFill>
                <a:latin typeface="Montserrat"/>
              </a:rPr>
              <a:t>savanchukny@mgoprof.ru</a:t>
            </a:r>
            <a:endParaRPr lang="en-US" sz="1600" dirty="0">
              <a:solidFill>
                <a:srgbClr val="009B35"/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254" name="Google Shape;254;p2"/>
          <p:cNvSpPr txBox="1"/>
          <p:nvPr/>
        </p:nvSpPr>
        <p:spPr>
          <a:xfrm>
            <a:off x="479376" y="404664"/>
            <a:ext cx="11305256" cy="75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КОНЦЕПЦИЯ ПРОГРАММЫ</a:t>
            </a:r>
          </a:p>
          <a:p>
            <a:pPr rtl="0"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</a:pPr>
            <a:endParaRPr lang="ru-RU" sz="3600" b="1" dirty="0" smtClean="0">
              <a:solidFill>
                <a:srgbClr val="F394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</a:pPr>
            <a:endParaRPr lang="ru-RU" sz="3600" b="1" dirty="0">
              <a:solidFill>
                <a:srgbClr val="F394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138" rtl="0">
              <a:lnSpc>
                <a:spcPct val="90000"/>
              </a:lnSpc>
              <a:buClr>
                <a:srgbClr val="C00000"/>
              </a:buClr>
              <a:buSzPts val="3000"/>
              <a:buFont typeface="Quattrocento Sans"/>
              <a:buNone/>
            </a:pPr>
            <a:r>
              <a:rPr lang="ru-RU" sz="36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36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4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44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2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>1. «Весеннее пробуждение»</a:t>
            </a:r>
            <a:br>
              <a:rPr lang="ru-RU" sz="32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2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>	   </a:t>
            </a:r>
            <a:r>
              <a:rPr lang="ru-RU" sz="2400" b="1" dirty="0" smtClean="0">
                <a:latin typeface="Montserrat"/>
                <a:ea typeface="Montserrat"/>
                <a:cs typeface="Montserrat"/>
                <a:sym typeface="Montserrat"/>
              </a:rPr>
              <a:t>15 марта – 15 апреля</a:t>
            </a:r>
          </a:p>
          <a:p>
            <a:pPr marL="719138" rtl="0">
              <a:lnSpc>
                <a:spcPct val="90000"/>
              </a:lnSpc>
              <a:buClr>
                <a:srgbClr val="F39420"/>
              </a:buClr>
              <a:buSzPts val="3000"/>
            </a:pPr>
            <a:r>
              <a:rPr lang="ru-RU" sz="24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ru-RU" sz="24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</a:rPr>
              <a:t>благотворительный парковый забег </a:t>
            </a:r>
            <a:r>
              <a:rPr lang="ru-RU" sz="24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</a:rPr>
              <a:t>«Весеннее пробуждение»</a:t>
            </a:r>
            <a:endParaRPr lang="ru-RU" sz="2400" b="1" dirty="0" smtClean="0">
              <a:solidFill>
                <a:srgbClr val="F394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138" rtl="0">
              <a:lnSpc>
                <a:spcPct val="90000"/>
              </a:lnSpc>
              <a:buClr>
                <a:srgbClr val="F39420"/>
              </a:buClr>
              <a:buSzPts val="3000"/>
            </a:pPr>
            <a:r>
              <a:rPr lang="ru-RU" sz="2400" b="1" dirty="0" smtClean="0">
                <a:latin typeface="Montserrat"/>
                <a:ea typeface="Montserrat"/>
                <a:cs typeface="Montserrat"/>
                <a:sym typeface="Montserrat"/>
              </a:rPr>
              <a:t>      23 апреля</a:t>
            </a:r>
            <a:br>
              <a:rPr lang="ru-RU" sz="2400" b="1" dirty="0" smtClean="0">
                <a:latin typeface="Montserrat"/>
                <a:ea typeface="Montserrat"/>
                <a:cs typeface="Montserrat"/>
                <a:sym typeface="Montserrat"/>
              </a:rPr>
            </a:br>
            <a:endParaRPr lang="ru-RU" sz="24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346200" indent="-627063" rtl="0">
              <a:lnSpc>
                <a:spcPct val="90000"/>
              </a:lnSpc>
              <a:buClr>
                <a:srgbClr val="F39420"/>
              </a:buClr>
              <a:buSzPts val="3000"/>
            </a:pPr>
            <a:r>
              <a:rPr lang="ru-RU" sz="3200" b="1" dirty="0" smtClean="0">
                <a:solidFill>
                  <a:srgbClr val="009B35"/>
                </a:solidFill>
                <a:latin typeface="Montserrat"/>
                <a:ea typeface="Montserrat"/>
                <a:cs typeface="Montserrat"/>
                <a:sym typeface="Montserrat"/>
              </a:rPr>
              <a:t>2. «ЖИТЬ. УЧИТЬ. БЕЖАТЬ»</a:t>
            </a:r>
            <a:r>
              <a:rPr lang="ru-RU" sz="32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32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b="1" dirty="0" smtClean="0">
                <a:latin typeface="Montserrat"/>
                <a:ea typeface="Montserrat"/>
                <a:cs typeface="Montserrat"/>
                <a:sym typeface="Montserrat"/>
              </a:rPr>
              <a:t>1 сентября – 15 октября </a:t>
            </a:r>
            <a:endParaRPr lang="ru-RU" sz="3200" b="1" dirty="0" smtClean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"/>
          <p:cNvSpPr txBox="1">
            <a:spLocks noGrp="1"/>
          </p:cNvSpPr>
          <p:nvPr>
            <p:ph type="sldNum" idx="12"/>
          </p:nvPr>
        </p:nvSpPr>
        <p:spPr>
          <a:xfrm>
            <a:off x="11256731" y="6122515"/>
            <a:ext cx="7120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200"/>
              <a:buFont typeface="Montserrat"/>
              <a:buNone/>
            </a:pPr>
            <a:fld id="{00000000-1234-1234-1234-123412341234}" type="slidenum">
              <a:rPr lang="ru-RU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>
                <a:buClr>
                  <a:srgbClr val="FFFFFF"/>
                </a:buClr>
                <a:buSzPts val="1200"/>
                <a:buFont typeface="Montserrat"/>
                <a:buNone/>
              </a:pPr>
              <a:t>2</a:t>
            </a:fld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Номер слайда 17"/>
          <p:cNvSpPr txBox="1">
            <a:spLocks/>
          </p:cNvSpPr>
          <p:nvPr/>
        </p:nvSpPr>
        <p:spPr bwMode="auto">
          <a:xfrm>
            <a:off x="9246249" y="61695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marL="0" marR="0" lvl="0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262" name="Google Shape;262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531366" y="1304069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B3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проходит в течение всего года в фоновом режиме. Для стимулирования участников не прекращать физическую активность</a:t>
            </a:r>
          </a:p>
          <a:p>
            <a:pPr marL="285750" indent="-285750">
              <a:buClr>
                <a:srgbClr val="009B3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настраиваются задания с возможностью их выполнения и получения баллов</a:t>
            </a:r>
          </a:p>
          <a:p>
            <a:pPr marL="285750" indent="-285750">
              <a:buClr>
                <a:srgbClr val="009B3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Маркет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программы в течение года планируется размещать поощрения для тех участников, кто не прекращает занятия и зарабатывает баллы</a:t>
            </a:r>
          </a:p>
          <a:p>
            <a:pPr marL="285750" indent="-285750">
              <a:buClr>
                <a:srgbClr val="009B3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Программы запланировано проведение 2 больших этапов:</a:t>
            </a:r>
            <a:endParaRPr lang="ru-RU" sz="16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23" name="Google Shape;331;p11"/>
          <p:cNvSpPr txBox="1">
            <a:spLocks/>
          </p:cNvSpPr>
          <p:nvPr/>
        </p:nvSpPr>
        <p:spPr bwMode="auto">
          <a:xfrm>
            <a:off x="9264352" y="61523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00000000-1234-1234-1234-123412341234}" type="slidenum">
              <a:rPr lang="ru-RU" b="1" smtClean="0">
                <a:solidFill>
                  <a:srgbClr val="009B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rtl="0"/>
              <a:t>3</a:t>
            </a:fld>
            <a:endParaRPr lang="ru-RU" b="1" dirty="0">
              <a:solidFill>
                <a:srgbClr val="009B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767408" y="1966495"/>
            <a:ext cx="109452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C00000"/>
              </a:buClr>
              <a:buSzPts val="3000"/>
            </a:pPr>
            <a:r>
              <a:rPr lang="ru-RU" sz="4400" b="1" dirty="0" smtClean="0">
                <a:solidFill>
                  <a:srgbClr val="009B35"/>
                </a:solidFill>
                <a:latin typeface="Montserrat"/>
                <a:ea typeface="Montserrat"/>
                <a:cs typeface="Montserrat"/>
                <a:sym typeface="Montserrat"/>
              </a:rPr>
              <a:t>ВЕСЕННЕЕ ПРОБУЖДЕНИЕ</a:t>
            </a:r>
          </a:p>
          <a:p>
            <a:pPr lvl="0">
              <a:buClr>
                <a:srgbClr val="C00000"/>
              </a:buClr>
              <a:buSzPts val="3000"/>
            </a:pPr>
            <a:r>
              <a:rPr lang="ru-RU" sz="3000" b="1" dirty="0" smtClean="0">
                <a:solidFill>
                  <a:srgbClr val="009B35"/>
                </a:solidFill>
                <a:latin typeface="Montserrat"/>
                <a:ea typeface="Montserrat"/>
                <a:cs typeface="Montserrat"/>
                <a:sym typeface="Montserrat"/>
              </a:rPr>
              <a:t>1 этап Программы</a:t>
            </a:r>
          </a:p>
          <a:p>
            <a:pPr lvl="0">
              <a:buClr>
                <a:srgbClr val="C00000"/>
              </a:buClr>
              <a:buSzPts val="3000"/>
            </a:pPr>
            <a:r>
              <a:rPr lang="ru-RU" sz="1800" b="1" dirty="0" smtClean="0">
                <a:solidFill>
                  <a:srgbClr val="009B35"/>
                </a:solidFill>
                <a:latin typeface="Montserrat"/>
                <a:ea typeface="Montserrat"/>
                <a:cs typeface="Montserrat"/>
                <a:sym typeface="Montserrat"/>
              </a:rPr>
              <a:t>15 марта – 15 апреля 2023</a:t>
            </a:r>
          </a:p>
          <a:p>
            <a:pPr lvl="0">
              <a:buClr>
                <a:srgbClr val="C00000"/>
              </a:buClr>
              <a:buSzPts val="3000"/>
            </a:pPr>
            <a:endParaRPr lang="ru-RU" sz="1800" b="1" dirty="0">
              <a:solidFill>
                <a:srgbClr val="009B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C00000"/>
              </a:buClr>
              <a:buSzPts val="3000"/>
            </a:pPr>
            <a:r>
              <a:rPr lang="ru-RU" sz="44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</a:rPr>
              <a:t>Благотворительный </a:t>
            </a:r>
            <a:r>
              <a:rPr lang="ru-RU" sz="4400" b="1" dirty="0">
                <a:solidFill>
                  <a:srgbClr val="F39420"/>
                </a:solidFill>
                <a:latin typeface="Montserrat"/>
                <a:ea typeface="Montserrat"/>
                <a:cs typeface="Montserrat"/>
              </a:rPr>
              <a:t>парковый забег </a:t>
            </a:r>
            <a:r>
              <a:rPr lang="ru-RU" sz="44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</a:rPr>
              <a:t>«ВЕСЕННЕЕ ПРОБУЖДЕНИЕ»</a:t>
            </a:r>
            <a:endParaRPr lang="ru-RU" sz="1800" b="1" dirty="0" smtClean="0">
              <a:solidFill>
                <a:srgbClr val="F39420"/>
              </a:solidFill>
              <a:latin typeface="Montserrat"/>
              <a:ea typeface="Montserrat"/>
              <a:cs typeface="Montserrat"/>
            </a:endParaRPr>
          </a:p>
          <a:p>
            <a:pPr lvl="0">
              <a:buClr>
                <a:srgbClr val="C00000"/>
              </a:buClr>
              <a:buSzPts val="3000"/>
            </a:pPr>
            <a:r>
              <a:rPr lang="ru-RU" sz="1800" b="1" dirty="0" smtClean="0">
                <a:solidFill>
                  <a:srgbClr val="F39420"/>
                </a:solidFill>
                <a:latin typeface="Montserrat"/>
                <a:ea typeface="Montserrat"/>
                <a:cs typeface="Montserrat"/>
                <a:sym typeface="Montserrat"/>
              </a:rPr>
              <a:t>23 апреля 2023</a:t>
            </a:r>
            <a:endParaRPr lang="ru-RU" sz="1800" b="1" dirty="0">
              <a:solidFill>
                <a:srgbClr val="009B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2" name="Google Shape;262;p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63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0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412" name="Google Shape;412;p7"/>
          <p:cNvSpPr txBox="1"/>
          <p:nvPr/>
        </p:nvSpPr>
        <p:spPr>
          <a:xfrm>
            <a:off x="1070264" y="215912"/>
            <a:ext cx="10234420" cy="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9237103" y="61316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fld id="{00000000-1234-1234-1234-123412341234}" type="slidenum">
              <a:rPr lang="ru-RU" b="1">
                <a:solidFill>
                  <a:srgbClr val="00B050"/>
                </a:solidFill>
                <a:latin typeface="Montserrat" panose="020B0604020202020204" charset="-52"/>
                <a:sym typeface="Calibri"/>
              </a:rPr>
              <a:t>4</a:t>
            </a:fld>
            <a:endParaRPr b="1" dirty="0">
              <a:solidFill>
                <a:srgbClr val="00B050"/>
              </a:solidFill>
              <a:latin typeface="Montserrat" panose="020B0604020202020204" charset="-52"/>
              <a:sym typeface="Calibri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695400" y="369804"/>
            <a:ext cx="109452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C00000"/>
              </a:buClr>
              <a:buSzPts val="3000"/>
            </a:pPr>
            <a:r>
              <a:rPr lang="ru-RU" sz="4400" b="1" dirty="0" smtClean="0">
                <a:latin typeface="Montserrat"/>
                <a:ea typeface="Montserrat"/>
                <a:cs typeface="Montserrat"/>
                <a:sym typeface="Montserrat"/>
              </a:rPr>
              <a:t>КОНЦЕПЦИЯ 1 ЭТАПА</a:t>
            </a:r>
            <a:endParaRPr lang="ru-RU"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9" name="Google Shape;262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63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695400" y="1124005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1 этап Программы «Весеннее пробуждение» направлен на 2 основные цели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Раскачать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после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зимы, вовлечь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ЗОЖ и совместными усилиями </a:t>
            </a:r>
            <a:r>
              <a:rPr lang="ru-RU" sz="1600" b="1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сжечь максимальное количество калорий за время проведения 1 этапа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рамках тренировочного процесса</a:t>
            </a:r>
            <a:endParaRPr lang="ru-RU" sz="1600" b="1" dirty="0">
              <a:solidFill>
                <a:srgbClr val="009B35"/>
              </a:solidFill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помощи физической активности участников собрать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благотворительный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взнос в рамках акции «Поддержим наших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!»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на Благотворительном парковом забеге «Весеннее пробуждение»</a:t>
            </a:r>
          </a:p>
        </p:txBody>
      </p:sp>
      <p:sp>
        <p:nvSpPr>
          <p:cNvPr id="16" name="Google Shape;422;p7"/>
          <p:cNvSpPr/>
          <p:nvPr/>
        </p:nvSpPr>
        <p:spPr>
          <a:xfrm>
            <a:off x="1487487" y="3208273"/>
            <a:ext cx="9357041" cy="2710326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400" y="2739251"/>
            <a:ext cx="2650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Этап состоит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частей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7487" y="3220709"/>
            <a:ext cx="927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1600" b="1" dirty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часть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из себя набор механик, которые помогают участникам в доступной и игровой форме получить стимул к занятиям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спортом</a:t>
            </a:r>
            <a:endParaRPr lang="ru-RU" sz="16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59378" y="3906488"/>
            <a:ext cx="9273242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Вторая часть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из себя тренировки участников в 2 дисциплинах: бег и ходьба. Задача участника – сжечь максимальное количество калорий во время тренировок и подготовиться к участию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беговом событии*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9B35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часть: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участие в «Благотворительном парковом забеге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«Весеннее пробуждение»,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который состоится 23 </a:t>
            </a:r>
            <a:r>
              <a:rPr lang="ru-RU" sz="16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апреля </a:t>
            </a: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в Измайлово</a:t>
            </a:r>
            <a:b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Ожидаемое количество участников благотворительного забега: 500 человек</a:t>
            </a:r>
            <a:endParaRPr lang="ru-RU" sz="16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13" y="1512559"/>
            <a:ext cx="4819898" cy="51755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6" name="Google Shape;422;p7"/>
          <p:cNvSpPr/>
          <p:nvPr/>
        </p:nvSpPr>
        <p:spPr>
          <a:xfrm>
            <a:off x="1271980" y="1412776"/>
            <a:ext cx="4782451" cy="5275299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 txBox="1"/>
          <p:nvPr/>
        </p:nvSpPr>
        <p:spPr>
          <a:xfrm>
            <a:off x="1070264" y="215912"/>
            <a:ext cx="10234420" cy="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7"/>
          <p:cNvSpPr/>
          <p:nvPr/>
        </p:nvSpPr>
        <p:spPr>
          <a:xfrm>
            <a:off x="6456040" y="1339904"/>
            <a:ext cx="5400599" cy="47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b="1" dirty="0">
                <a:solidFill>
                  <a:srgbClr val="FF0000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Участник </a:t>
            </a:r>
            <a:r>
              <a:rPr lang="ru-RU" sz="1400" b="1" dirty="0" smtClean="0">
                <a:solidFill>
                  <a:srgbClr val="FF0000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может подключить </a:t>
            </a:r>
            <a:r>
              <a:rPr lang="ru-RU" sz="1400" b="1" dirty="0" err="1" smtClean="0">
                <a:solidFill>
                  <a:srgbClr val="FF0000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трекер</a:t>
            </a:r>
            <a:r>
              <a:rPr lang="ru-RU" sz="1400" b="1" dirty="0" smtClean="0">
                <a:solidFill>
                  <a:srgbClr val="FF0000"/>
                </a:solidFill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и тренироваться по своей программе или в своем режиме</a:t>
            </a:r>
            <a:r>
              <a:rPr lang="ru-RU" sz="14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при этом калории, которые он потратит на бег или ходьбу </a:t>
            </a:r>
            <a:r>
              <a:rPr lang="ru-RU" sz="14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будут переведены в очки и </a:t>
            </a:r>
            <a:r>
              <a:rPr lang="ru-RU" sz="14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учтены в рейтинге. Для того, чтобы сжечь больше калорий и заработать большее количество </a:t>
            </a:r>
            <a:r>
              <a:rPr lang="ru-RU" sz="1400" dirty="0" smtClean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очков, </a:t>
            </a:r>
            <a:r>
              <a:rPr lang="ru-RU" sz="1400" dirty="0">
                <a:latin typeface="Montserrat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участнику рекомендуется брать задания</a:t>
            </a:r>
          </a:p>
          <a:p>
            <a:pPr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Задания можно выбрать «по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силам» и «по интересам» из множества предложенных в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Программе. В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задании указано количество калорий, которые сожжет участник, выполнив предлагающуюся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тренировку</a:t>
            </a:r>
            <a:endParaRPr lang="ru-RU" sz="1400" dirty="0">
              <a:latin typeface="Montserrat" panose="020B0604020202020204" charset="-52"/>
              <a:ea typeface="Montserrat"/>
              <a:cs typeface="Montserrat"/>
            </a:endParaRPr>
          </a:p>
          <a:p>
            <a:pPr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За каждое выполненное задание участник:</a:t>
            </a:r>
          </a:p>
          <a:p>
            <a:pPr marL="285750" indent="-285750">
              <a:spcAft>
                <a:spcPts val="600"/>
              </a:spcAft>
              <a:buClr>
                <a:srgbClr val="009B35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получает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баллы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для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приобретения ценных поощрений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в </a:t>
            </a:r>
            <a:r>
              <a:rPr lang="ru-RU" sz="1400" dirty="0" err="1">
                <a:latin typeface="Montserrat" panose="020B0604020202020204" charset="-52"/>
                <a:ea typeface="Montserrat"/>
                <a:cs typeface="Montserrat"/>
              </a:rPr>
              <a:t>М</a:t>
            </a:r>
            <a:r>
              <a:rPr lang="ru-RU" sz="1400" dirty="0" err="1" smtClean="0">
                <a:latin typeface="Montserrat" panose="020B0604020202020204" charset="-52"/>
                <a:ea typeface="Montserrat"/>
                <a:cs typeface="Montserrat"/>
              </a:rPr>
              <a:t>аркете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 Программы</a:t>
            </a:r>
            <a:endParaRPr lang="ru-RU" sz="1400" dirty="0">
              <a:latin typeface="Montserrat" panose="020B0604020202020204" charset="-52"/>
              <a:ea typeface="Montserrat"/>
              <a:cs typeface="Montserrat"/>
            </a:endParaRPr>
          </a:p>
          <a:p>
            <a:pPr marL="285750" indent="-285750">
              <a:spcAft>
                <a:spcPts val="600"/>
              </a:spcAft>
              <a:buClr>
                <a:srgbClr val="009B35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получает очки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для участия в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номинациях</a:t>
            </a:r>
          </a:p>
          <a:p>
            <a:pPr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В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каждом задании рассчитано количество калорий, которые сожжет участник, выполнив его. Количество сожженных калорий равно количеству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очков,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которые получает участник за </a:t>
            </a: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задание</a:t>
            </a:r>
            <a:endParaRPr lang="ru-RU" sz="1400" dirty="0">
              <a:latin typeface="Montserrat" panose="020B0604020202020204" charset="-52"/>
              <a:ea typeface="Montserrat"/>
              <a:cs typeface="Montserrat"/>
            </a:endParaRPr>
          </a:p>
          <a:p>
            <a:pPr marL="285750" indent="-285750">
              <a:spcAft>
                <a:spcPts val="600"/>
              </a:spcAft>
              <a:buClr>
                <a:srgbClr val="009B35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Montserrat" panose="020B0604020202020204" charset="-52"/>
                <a:ea typeface="Montserrat"/>
                <a:cs typeface="Montserrat"/>
              </a:rPr>
              <a:t>вносит </a:t>
            </a:r>
            <a:r>
              <a:rPr lang="ru-RU" sz="1400" dirty="0">
                <a:latin typeface="Montserrat" panose="020B0604020202020204" charset="-52"/>
                <a:ea typeface="Montserrat"/>
                <a:cs typeface="Montserrat"/>
              </a:rPr>
              <a:t>вклад в общую цель Программы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6384033" y="1240119"/>
            <a:ext cx="5472607" cy="4939413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9264352" y="63036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fld id="{00000000-1234-1234-1234-123412341234}" type="slidenum">
              <a:rPr lang="ru-RU" b="1">
                <a:solidFill>
                  <a:srgbClr val="00B050"/>
                </a:solidFill>
                <a:latin typeface="Montserrat" panose="020B0604020202020204" charset="-52"/>
                <a:sym typeface="Calibri"/>
              </a:rPr>
              <a:t>5</a:t>
            </a:fld>
            <a:endParaRPr b="1" dirty="0">
              <a:solidFill>
                <a:srgbClr val="00B050"/>
              </a:solidFill>
              <a:latin typeface="Montserrat" panose="020B0604020202020204" charset="-52"/>
              <a:sym typeface="Calibri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695400" y="369804"/>
            <a:ext cx="10945216" cy="68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C00000"/>
              </a:buClr>
              <a:buSzPts val="3000"/>
            </a:pPr>
            <a:r>
              <a:rPr lang="ru-RU" sz="4400" b="1" dirty="0" smtClean="0">
                <a:latin typeface="Montserrat"/>
                <a:ea typeface="Montserrat"/>
                <a:cs typeface="Montserrat"/>
                <a:sym typeface="Montserrat"/>
              </a:rPr>
              <a:t>МЕХАНИЗМ УЧАСТИЯ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3219" r="8565" b="3331"/>
          <a:stretch/>
        </p:blipFill>
        <p:spPr>
          <a:xfrm>
            <a:off x="891457" y="2705947"/>
            <a:ext cx="2659270" cy="37567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23" name="Google Shape;423;p7"/>
          <p:cNvCxnSpPr/>
          <p:nvPr/>
        </p:nvCxnSpPr>
        <p:spPr>
          <a:xfrm rot="10800000" flipV="1">
            <a:off x="2805472" y="2139256"/>
            <a:ext cx="3578561" cy="334763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8" name="Группа 17"/>
          <p:cNvGrpSpPr/>
          <p:nvPr/>
        </p:nvGrpSpPr>
        <p:grpSpPr>
          <a:xfrm>
            <a:off x="8256240" y="6220575"/>
            <a:ext cx="3132722" cy="467500"/>
            <a:chOff x="8245634" y="6058227"/>
            <a:chExt cx="3132722" cy="467500"/>
          </a:xfrm>
        </p:grpSpPr>
        <p:pic>
          <p:nvPicPr>
            <p:cNvPr id="19" name="Google Shape;262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63;p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0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3219" r="8565" b="3331"/>
          <a:stretch/>
        </p:blipFill>
        <p:spPr>
          <a:xfrm>
            <a:off x="1112321" y="1170764"/>
            <a:ext cx="4025796" cy="56872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6" name="Google Shape;422;p7"/>
          <p:cNvSpPr/>
          <p:nvPr/>
        </p:nvSpPr>
        <p:spPr>
          <a:xfrm>
            <a:off x="1112542" y="1170764"/>
            <a:ext cx="4025558" cy="5705237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 txBox="1"/>
          <p:nvPr/>
        </p:nvSpPr>
        <p:spPr>
          <a:xfrm>
            <a:off x="1070264" y="215912"/>
            <a:ext cx="10234420" cy="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7"/>
          <p:cNvSpPr/>
          <p:nvPr/>
        </p:nvSpPr>
        <p:spPr>
          <a:xfrm>
            <a:off x="7608168" y="1205325"/>
            <a:ext cx="4032448" cy="47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b="1" dirty="0">
                <a:solidFill>
                  <a:srgbClr val="009B35"/>
                </a:solidFill>
                <a:latin typeface="Montserrat" panose="020B0604020202020204" charset="-52"/>
              </a:rPr>
              <a:t>Выполнить</a:t>
            </a:r>
            <a:r>
              <a:rPr lang="ru-RU" sz="1400" dirty="0">
                <a:latin typeface="Montserrat" panose="020B0604020202020204" charset="-52"/>
              </a:rPr>
              <a:t> задание участник может в любом месте в удобное для себя время. Для выполнения тренировки участник может выбрать наиболее подходящий </a:t>
            </a:r>
            <a:r>
              <a:rPr lang="ru-RU" sz="1400" dirty="0" err="1">
                <a:latin typeface="Montserrat" panose="020B0604020202020204" charset="-52"/>
              </a:rPr>
              <a:t>трекер</a:t>
            </a:r>
            <a:r>
              <a:rPr lang="ru-RU" sz="1400" dirty="0">
                <a:latin typeface="Montserrat" panose="020B0604020202020204" charset="-52"/>
              </a:rPr>
              <a:t> из предложенных в </a:t>
            </a:r>
            <a:r>
              <a:rPr lang="ru-RU" sz="1400" dirty="0" smtClean="0">
                <a:latin typeface="Montserrat" panose="020B0604020202020204" charset="-52"/>
              </a:rPr>
              <a:t>Программе</a:t>
            </a:r>
            <a:endParaRPr lang="ru-RU" sz="1400" dirty="0">
              <a:latin typeface="Montserrat" panose="020B0604020202020204" charset="-52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dirty="0" smtClean="0">
                <a:latin typeface="Montserrat" panose="020B0604020202020204" charset="-52"/>
              </a:rPr>
              <a:t>За выполненное задание участник получает </a:t>
            </a:r>
            <a:r>
              <a:rPr lang="ru-RU" sz="1400" b="1" dirty="0" smtClean="0">
                <a:latin typeface="Montserrat" panose="020B0604020202020204" charset="-52"/>
              </a:rPr>
              <a:t>Очки</a:t>
            </a:r>
            <a:r>
              <a:rPr lang="ru-RU" sz="1400" dirty="0" smtClean="0">
                <a:latin typeface="Montserrat" panose="020B0604020202020204" charset="-52"/>
              </a:rPr>
              <a:t> и </a:t>
            </a:r>
            <a:r>
              <a:rPr lang="ru-RU" sz="1400" b="1" dirty="0" smtClean="0">
                <a:latin typeface="Montserrat" panose="020B0604020202020204" charset="-52"/>
              </a:rPr>
              <a:t>Баллы:</a:t>
            </a: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b="1" dirty="0" smtClean="0">
                <a:latin typeface="Montserrat" panose="020B0604020202020204" charset="-52"/>
              </a:rPr>
              <a:t>Очки </a:t>
            </a:r>
            <a:r>
              <a:rPr lang="ru-RU" sz="1400" dirty="0" smtClean="0">
                <a:latin typeface="Montserrat" panose="020B0604020202020204" charset="-52"/>
              </a:rPr>
              <a:t>– очки рейтинга для </a:t>
            </a:r>
            <a:r>
              <a:rPr lang="ru-RU" sz="1400" dirty="0">
                <a:latin typeface="Montserrat" panose="020B0604020202020204" charset="-52"/>
              </a:rPr>
              <a:t>участия в </a:t>
            </a:r>
            <a:r>
              <a:rPr lang="ru-RU" sz="1400" dirty="0" smtClean="0">
                <a:latin typeface="Montserrat" panose="020B0604020202020204" charset="-52"/>
              </a:rPr>
              <a:t>номинациях Программы. Очки за задание равны количеству калорий, которое в среднем сжигает участник, выполнив данное задание </a:t>
            </a: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endParaRPr lang="ru-RU" sz="1400" dirty="0" smtClean="0">
              <a:latin typeface="Montserrat" panose="020B0604020202020204" charset="-52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r>
              <a:rPr lang="ru-RU" sz="1400" b="1" dirty="0" smtClean="0">
                <a:latin typeface="Montserrat" panose="020B0604020202020204" charset="-52"/>
              </a:rPr>
              <a:t>Баллы </a:t>
            </a:r>
            <a:r>
              <a:rPr lang="ru-RU" sz="1400" dirty="0">
                <a:latin typeface="Montserrat" panose="020B0604020202020204" charset="-52"/>
              </a:rPr>
              <a:t>– внутренняя </a:t>
            </a:r>
            <a:r>
              <a:rPr lang="ru-RU" sz="1400" dirty="0" smtClean="0">
                <a:latin typeface="Montserrat" panose="020B0604020202020204" charset="-52"/>
              </a:rPr>
              <a:t>валюта Программы. </a:t>
            </a:r>
            <a:r>
              <a:rPr lang="ru-RU" sz="1400" dirty="0">
                <a:latin typeface="Montserrat" panose="020B0604020202020204" charset="-52"/>
              </a:rPr>
              <a:t>Их возможно накопить и потратить на ценные поощрения, предоставленные в</a:t>
            </a:r>
            <a:r>
              <a:rPr lang="ru-RU" sz="1400" dirty="0" smtClean="0">
                <a:latin typeface="Montserrat" panose="020B0604020202020204" charset="-52"/>
              </a:rPr>
              <a:t> </a:t>
            </a:r>
            <a:r>
              <a:rPr lang="ru-RU" sz="1400" dirty="0" err="1">
                <a:latin typeface="Montserrat" panose="020B0604020202020204" charset="-52"/>
              </a:rPr>
              <a:t>Маркете</a:t>
            </a:r>
            <a:r>
              <a:rPr lang="ru-RU" sz="1400" dirty="0">
                <a:latin typeface="Montserrat" panose="020B0604020202020204" charset="-52"/>
              </a:rPr>
              <a:t> Программы</a:t>
            </a: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endParaRPr lang="ru-RU" sz="1400" b="1" dirty="0">
              <a:latin typeface="Montserrat" panose="020B0604020202020204" charset="-52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2C3079"/>
              </a:buClr>
              <a:defRPr/>
            </a:pPr>
            <a:endParaRPr lang="ru-RU" sz="1400" dirty="0">
              <a:latin typeface="Montserrat" panose="020B0604020202020204" charset="-52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6912257" y="999775"/>
            <a:ext cx="4800367" cy="5688300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9237103" y="61316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fld id="{00000000-1234-1234-1234-123412341234}" type="slidenum">
              <a:rPr lang="ru-RU" b="1">
                <a:solidFill>
                  <a:srgbClr val="00B050"/>
                </a:solidFill>
                <a:latin typeface="Montserrat" panose="020B0604020202020204" charset="-52"/>
                <a:sym typeface="Calibri"/>
              </a:rPr>
              <a:t>6</a:t>
            </a:fld>
            <a:endParaRPr b="1" dirty="0">
              <a:solidFill>
                <a:srgbClr val="00B050"/>
              </a:solidFill>
              <a:latin typeface="Montserrat" panose="020B0604020202020204" charset="-52"/>
              <a:sym typeface="Calibri"/>
            </a:endParaRPr>
          </a:p>
        </p:txBody>
      </p:sp>
      <p:cxnSp>
        <p:nvCxnSpPr>
          <p:cNvPr id="423" name="Google Shape;423;p7"/>
          <p:cNvCxnSpPr/>
          <p:nvPr/>
        </p:nvCxnSpPr>
        <p:spPr>
          <a:xfrm rot="5400000">
            <a:off x="3635166" y="2663299"/>
            <a:ext cx="3340554" cy="321362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48" y="4256400"/>
            <a:ext cx="562273" cy="56227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24" name="Google Shape;262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63;p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19" y="2928886"/>
            <a:ext cx="479730" cy="479730"/>
          </a:xfrm>
          <a:prstGeom prst="rect">
            <a:avLst/>
          </a:prstGeom>
        </p:spPr>
      </p:pic>
      <p:sp>
        <p:nvSpPr>
          <p:cNvPr id="16" name="Google Shape;417;p7"/>
          <p:cNvSpPr/>
          <p:nvPr/>
        </p:nvSpPr>
        <p:spPr>
          <a:xfrm>
            <a:off x="7174516" y="5352287"/>
            <a:ext cx="248139" cy="248139"/>
          </a:xfrm>
          <a:prstGeom prst="ellipse">
            <a:avLst/>
          </a:prstGeom>
          <a:solidFill>
            <a:srgbClr val="F394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18;p7"/>
          <p:cNvSpPr/>
          <p:nvPr/>
        </p:nvSpPr>
        <p:spPr>
          <a:xfrm>
            <a:off x="7464176" y="5285224"/>
            <a:ext cx="366367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Карточки тренировочных заданий </a:t>
            </a:r>
            <a:r>
              <a:rPr lang="ru-RU" sz="11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содержат познавательную </a:t>
            </a:r>
            <a:r>
              <a:rPr lang="ru-RU" sz="1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информацию о </a:t>
            </a:r>
            <a:r>
              <a:rPr lang="ru-RU" sz="11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различных спортивных </a:t>
            </a:r>
            <a:r>
              <a:rPr lang="ru-RU" sz="1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фактах </a:t>
            </a:r>
            <a:endParaRPr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95400" y="369804"/>
            <a:ext cx="109452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C00000"/>
              </a:buClr>
              <a:buSzPts val="3000"/>
            </a:pPr>
            <a:r>
              <a:rPr lang="ru-RU" sz="4400" b="1" dirty="0" smtClean="0">
                <a:latin typeface="Montserrat"/>
                <a:ea typeface="Montserrat"/>
                <a:cs typeface="Montserrat"/>
                <a:sym typeface="Montserrat"/>
              </a:rPr>
              <a:t>МЕХАНИЗМ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2716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3392" y="5279526"/>
            <a:ext cx="2117036" cy="1452481"/>
            <a:chOff x="330016" y="5157612"/>
            <a:chExt cx="2307933" cy="1466574"/>
          </a:xfrm>
        </p:grpSpPr>
        <p:pic>
          <p:nvPicPr>
            <p:cNvPr id="1032" name="Picture 8" descr="https://storage.yandexcloud.net/scount-prod/promotions/d3d5befc-1f9b-40cd-a710-d9a61aa805a9/desktop.png?v=202210211430418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63" y="5170857"/>
              <a:ext cx="2304886" cy="145332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Google Shape;332;p5"/>
            <p:cNvSpPr/>
            <p:nvPr/>
          </p:nvSpPr>
          <p:spPr>
            <a:xfrm>
              <a:off x="330016" y="5157612"/>
              <a:ext cx="2307933" cy="1466574"/>
            </a:xfrm>
            <a:prstGeom prst="roundRect">
              <a:avLst>
                <a:gd name="adj" fmla="val 2745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1400"/>
                <a:buFont typeface="Calibri"/>
                <a:buNone/>
              </a:pPr>
              <a:endPara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5"/>
          <p:cNvSpPr txBox="1"/>
          <p:nvPr/>
        </p:nvSpPr>
        <p:spPr>
          <a:xfrm>
            <a:off x="5713948" y="1164548"/>
            <a:ext cx="63015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buClr>
                <a:srgbClr val="000000"/>
              </a:buClr>
              <a:buSzPts val="1100"/>
              <a:buFont typeface="Montserrat"/>
              <a:buNone/>
            </a:pP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Выбирай и приобретай поощрения за полученные Баллы!</a:t>
            </a:r>
          </a:p>
          <a:p>
            <a:pPr rtl="0">
              <a:buClr>
                <a:srgbClr val="000000"/>
              </a:buClr>
              <a:buSzPts val="1100"/>
              <a:buFont typeface="Montserrat"/>
              <a:buNone/>
            </a:pP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(для всех участников Программы)</a:t>
            </a:r>
            <a:endParaRPr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5230150" y="1877649"/>
            <a:ext cx="6664500" cy="2775487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  <a:buFont typeface="Calibri"/>
              <a:buNone/>
            </a:pPr>
            <a:endParaRPr sz="1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Номер слайда 1"/>
          <p:cNvSpPr>
            <a:spLocks noGrp="1"/>
          </p:cNvSpPr>
          <p:nvPr>
            <p:ph type="sldNum" idx="12"/>
          </p:nvPr>
        </p:nvSpPr>
        <p:spPr>
          <a:xfrm>
            <a:off x="9228917" y="6133137"/>
            <a:ext cx="27432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6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695400" y="369804"/>
            <a:ext cx="10515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/>
            </a:pPr>
            <a:r>
              <a:rPr lang="ru-RU" sz="4400" b="1" dirty="0" smtClean="0">
                <a:latin typeface="Montserrat"/>
                <a:ea typeface="Montserrat"/>
                <a:cs typeface="Montserrat"/>
              </a:rPr>
              <a:t>ВИТРИНА ПООЩРЕНИЙ</a:t>
            </a:r>
            <a:endParaRPr lang="ru-RU" sz="4400" b="1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44" name="Номер слайда 17"/>
          <p:cNvSpPr txBox="1">
            <a:spLocks/>
          </p:cNvSpPr>
          <p:nvPr/>
        </p:nvSpPr>
        <p:spPr bwMode="auto">
          <a:xfrm>
            <a:off x="9209000" y="6126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marL="0" marR="0" lvl="0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7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2" name="Google Shape;330;p5"/>
          <p:cNvSpPr txBox="1"/>
          <p:nvPr/>
        </p:nvSpPr>
        <p:spPr>
          <a:xfrm>
            <a:off x="5411630" y="2073259"/>
            <a:ext cx="6301541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Aft>
                <a:spcPts val="60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будет размещено в </a:t>
            </a:r>
            <a:r>
              <a:rPr lang="ru-RU" sz="1600" b="1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Маркете</a:t>
            </a:r>
            <a:r>
              <a:rPr lang="ru-RU" sz="1600" b="1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285750" indent="-285750" rtl="0">
              <a:spcAft>
                <a:spcPts val="600"/>
              </a:spcAft>
              <a:buClr>
                <a:srgbClr val="009B35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Слоты на собственный благотворительный забег «Весеннее пробуждение» на дистанции 3 км, 5 км, 10 км</a:t>
            </a:r>
          </a:p>
          <a:p>
            <a:pPr marL="285750" indent="-285750" rtl="0">
              <a:spcAft>
                <a:spcPts val="600"/>
              </a:spcAft>
              <a:buClr>
                <a:srgbClr val="009B35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Товары ЗОЖ направленности от партнеров</a:t>
            </a:r>
          </a:p>
          <a:p>
            <a:pPr marL="285750" indent="-285750" rtl="0">
              <a:spcAft>
                <a:spcPts val="600"/>
              </a:spcAft>
              <a:buClr>
                <a:srgbClr val="009B35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Мерч</a:t>
            </a:r>
            <a:endParaRPr lang="ru-RU" sz="16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rtl="0">
              <a:spcAft>
                <a:spcPts val="600"/>
              </a:spcAft>
              <a:buClr>
                <a:srgbClr val="009B35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Нутрициология</a:t>
            </a: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(батончики, </a:t>
            </a:r>
            <a:r>
              <a:rPr lang="ru-RU" sz="16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спорт.питание</a:t>
            </a: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en-US" sz="160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rtl="0">
              <a:spcAft>
                <a:spcPts val="600"/>
              </a:spcAft>
              <a:buClr>
                <a:srgbClr val="009B35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Билеты на благотворительность</a:t>
            </a:r>
            <a:endParaRPr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439415" y="4221088"/>
            <a:ext cx="3755601" cy="25186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2" name="Группа 11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3" name="Google Shape;262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63;p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8" y="1114475"/>
            <a:ext cx="3633876" cy="2661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922" y="2702341"/>
            <a:ext cx="1860576" cy="175445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1646" y="3405897"/>
            <a:ext cx="2700441" cy="1835061"/>
            <a:chOff x="373658" y="3775906"/>
            <a:chExt cx="2700441" cy="1835061"/>
          </a:xfrm>
        </p:grpSpPr>
        <p:pic>
          <p:nvPicPr>
            <p:cNvPr id="1026" name="Picture 2" descr="BOMBBAR Протеиновый батончик, 60 г купить в интернет-магазине NR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58" y="3775906"/>
              <a:ext cx="1669318" cy="166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Купить Батончик протеин 20% Бомбар фисташковый пломбир 60г с доставкой на  дом по цене 151.90 руб. в интернет-магазине Магнолия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611" y="3788479"/>
              <a:ext cx="1822488" cy="182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Google Shape;332;p5"/>
          <p:cNvSpPr/>
          <p:nvPr/>
        </p:nvSpPr>
        <p:spPr>
          <a:xfrm>
            <a:off x="4539581" y="4221088"/>
            <a:ext cx="3655435" cy="2518698"/>
          </a:xfrm>
          <a:prstGeom prst="roundRect">
            <a:avLst>
              <a:gd name="adj" fmla="val 2745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  <a:buFont typeface="Calibri"/>
              <a:buNone/>
            </a:pPr>
            <a:endParaRPr sz="1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31129" y="4952303"/>
            <a:ext cx="2403347" cy="1515411"/>
            <a:chOff x="2675005" y="5157611"/>
            <a:chExt cx="2403347" cy="1515411"/>
          </a:xfrm>
        </p:grpSpPr>
        <p:pic>
          <p:nvPicPr>
            <p:cNvPr id="1030" name="Picture 6" descr="https://storage.yandexcloud.net/scount-prod/promotions/d4c378a5-d483-43f6-93d9-084de5e60e42/desktop.jpg?v=202302011910192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005" y="5157611"/>
              <a:ext cx="2403347" cy="151541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Google Shape;332;p5"/>
            <p:cNvSpPr/>
            <p:nvPr/>
          </p:nvSpPr>
          <p:spPr>
            <a:xfrm>
              <a:off x="2675005" y="5157611"/>
              <a:ext cx="2403347" cy="1515411"/>
            </a:xfrm>
            <a:prstGeom prst="roundRect">
              <a:avLst>
                <a:gd name="adj" fmla="val 2745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1400"/>
                <a:buFont typeface="Calibri"/>
                <a:buNone/>
              </a:pPr>
              <a:endPara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9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35" y="469930"/>
            <a:ext cx="9043097" cy="575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rgbClr val="C00000"/>
              </a:buClr>
              <a:buSzPts val="3000"/>
              <a:buFont typeface="Quattrocento Sans"/>
              <a:defRPr/>
            </a:pP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НОМИНАЦИИ</a:t>
            </a:r>
            <a:endParaRPr lang="ru-RU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Google Shape;487;p16"/>
          <p:cNvSpPr txBox="1">
            <a:spLocks/>
          </p:cNvSpPr>
          <p:nvPr/>
        </p:nvSpPr>
        <p:spPr bwMode="auto">
          <a:xfrm>
            <a:off x="9208431" y="61314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00000000-1234-1234-1234-123412341234}" type="slidenum">
              <a:rPr lang="ru-RU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rtl="0"/>
              <a:t>8</a:t>
            </a:fld>
            <a:endParaRPr lang="ru-RU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5849073" y="1080064"/>
            <a:ext cx="5215479" cy="52119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latin typeface="Montserrat"/>
              </a:rPr>
              <a:t>В </a:t>
            </a:r>
            <a:r>
              <a:rPr lang="ru-RU" sz="1200" dirty="0" smtClean="0">
                <a:latin typeface="Montserrat"/>
              </a:rPr>
              <a:t>1 этапе </a:t>
            </a:r>
            <a:r>
              <a:rPr lang="ru-RU" sz="1200" dirty="0">
                <a:latin typeface="Montserrat"/>
              </a:rPr>
              <a:t>предусмотрены </a:t>
            </a:r>
            <a:r>
              <a:rPr lang="ru-RU" sz="1200" dirty="0" smtClean="0">
                <a:latin typeface="Montserrat"/>
              </a:rPr>
              <a:t>следующие </a:t>
            </a:r>
            <a:r>
              <a:rPr lang="ru-RU" sz="1200" dirty="0">
                <a:latin typeface="Montserrat"/>
              </a:rPr>
              <a:t>номинации</a:t>
            </a:r>
            <a:r>
              <a:rPr lang="ru-RU" sz="1200" dirty="0" smtClean="0">
                <a:latin typeface="Montserrat"/>
              </a:rPr>
              <a:t>:</a:t>
            </a:r>
            <a:endParaRPr lang="ru-RU" sz="1200" dirty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Самый энергичный бегун М/Ж </a:t>
            </a:r>
            <a:r>
              <a:rPr lang="ru-RU" sz="1200" dirty="0" smtClean="0">
                <a:latin typeface="Montserrat"/>
              </a:rPr>
              <a:t>– член профсоюза, который сжег наибольшее количество калорий, т.е. набрал </a:t>
            </a:r>
            <a:r>
              <a:rPr lang="ru-RU" sz="1200" dirty="0">
                <a:latin typeface="Montserrat"/>
              </a:rPr>
              <a:t>наибольшую сумму </a:t>
            </a:r>
            <a:r>
              <a:rPr lang="ru-RU" sz="1200" dirty="0" smtClean="0">
                <a:latin typeface="Montserrat"/>
              </a:rPr>
              <a:t>Очков </a:t>
            </a:r>
            <a:r>
              <a:rPr lang="ru-RU" sz="1200" dirty="0">
                <a:latin typeface="Montserrat"/>
              </a:rPr>
              <a:t>за </a:t>
            </a:r>
            <a:r>
              <a:rPr lang="ru-RU" sz="1200" dirty="0" smtClean="0">
                <a:latin typeface="Montserrat"/>
              </a:rPr>
              <a:t>все задания по бегу за </a:t>
            </a:r>
            <a:r>
              <a:rPr lang="ru-RU" sz="1200" dirty="0">
                <a:latin typeface="Montserrat"/>
              </a:rPr>
              <a:t>период </a:t>
            </a:r>
            <a:r>
              <a:rPr lang="ru-RU" sz="1200" dirty="0" smtClean="0">
                <a:latin typeface="Montserrat"/>
              </a:rPr>
              <a:t>1 этапа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Самый энергичный ходок М/Ж </a:t>
            </a:r>
            <a:r>
              <a:rPr lang="ru-RU" sz="1200" dirty="0">
                <a:latin typeface="Montserrat"/>
              </a:rPr>
              <a:t>– член профсоюза, который сжег наибольшее количество калорий, т.е. набрал</a:t>
            </a:r>
            <a:r>
              <a:rPr lang="ru-RU" sz="1200" dirty="0" smtClean="0">
                <a:latin typeface="Montserrat"/>
              </a:rPr>
              <a:t> </a:t>
            </a:r>
            <a:r>
              <a:rPr lang="ru-RU" sz="1200" dirty="0">
                <a:latin typeface="Montserrat"/>
              </a:rPr>
              <a:t>наибольшую сумму </a:t>
            </a:r>
            <a:r>
              <a:rPr lang="ru-RU" sz="1200" dirty="0" smtClean="0">
                <a:latin typeface="Montserrat"/>
              </a:rPr>
              <a:t>Очков </a:t>
            </a:r>
            <a:r>
              <a:rPr lang="ru-RU" sz="1200" dirty="0">
                <a:latin typeface="Montserrat"/>
              </a:rPr>
              <a:t>за все задания по </a:t>
            </a:r>
            <a:r>
              <a:rPr lang="ru-RU" sz="1200" dirty="0" smtClean="0">
                <a:latin typeface="Montserrat"/>
              </a:rPr>
              <a:t>ходьбе за </a:t>
            </a:r>
            <a:r>
              <a:rPr lang="ru-RU" sz="1200" dirty="0">
                <a:latin typeface="Montserrat"/>
              </a:rPr>
              <a:t>период 1 этапа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Первый/первая </a:t>
            </a:r>
            <a:r>
              <a:rPr lang="ru-RU" sz="1200" b="1" dirty="0">
                <a:latin typeface="Montserrat"/>
              </a:rPr>
              <a:t>среди своих </a:t>
            </a:r>
            <a:r>
              <a:rPr lang="ru-RU" sz="1200" dirty="0">
                <a:latin typeface="Montserrat"/>
              </a:rPr>
              <a:t>– члены профсоюза, набравшие наибольшую сумму </a:t>
            </a:r>
            <a:r>
              <a:rPr lang="ru-RU" sz="1200" dirty="0" smtClean="0">
                <a:latin typeface="Montserrat"/>
              </a:rPr>
              <a:t>Очков </a:t>
            </a:r>
            <a:r>
              <a:rPr lang="ru-RU" sz="1200" dirty="0">
                <a:latin typeface="Montserrat"/>
              </a:rPr>
              <a:t>за весь период 1 этапа в своей команде (М и Ж) </a:t>
            </a:r>
            <a:endParaRPr lang="ru-RU" sz="1200" dirty="0" smtClean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Самый щедрый </a:t>
            </a:r>
            <a:r>
              <a:rPr lang="ru-RU" sz="1200" dirty="0" smtClean="0">
                <a:latin typeface="Montserrat"/>
              </a:rPr>
              <a:t>- Участник, который внес наибольший вклад в благотворительность 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Лучший друг </a:t>
            </a:r>
            <a:r>
              <a:rPr lang="ru-RU" sz="1200" b="1" dirty="0">
                <a:latin typeface="Montserrat"/>
              </a:rPr>
              <a:t>профсоюза </a:t>
            </a:r>
            <a:r>
              <a:rPr lang="ru-RU" sz="1200" dirty="0">
                <a:latin typeface="Montserrat"/>
              </a:rPr>
              <a:t>– участник (не член профсоюза), который сжег наибольшее количество калорий, т.е. набрал наибольшую сумму </a:t>
            </a:r>
            <a:r>
              <a:rPr lang="ru-RU" sz="1200" dirty="0" smtClean="0">
                <a:latin typeface="Montserrat"/>
              </a:rPr>
              <a:t>Очков </a:t>
            </a:r>
            <a:r>
              <a:rPr lang="ru-RU" sz="1200" dirty="0">
                <a:latin typeface="Montserrat"/>
              </a:rPr>
              <a:t>за все задания за период 1 </a:t>
            </a:r>
            <a:r>
              <a:rPr lang="ru-RU" sz="1200" dirty="0" smtClean="0">
                <a:latin typeface="Montserrat"/>
              </a:rPr>
              <a:t>этапа</a:t>
            </a:r>
          </a:p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latin typeface="Montserrat"/>
              </a:rPr>
              <a:t>Самая энергичная команда </a:t>
            </a:r>
            <a:r>
              <a:rPr lang="ru-RU" sz="1200" dirty="0" smtClean="0">
                <a:latin typeface="Montserrat"/>
              </a:rPr>
              <a:t>– команда ТОП, </a:t>
            </a:r>
            <a:r>
              <a:rPr lang="ru-RU" sz="1200" dirty="0">
                <a:latin typeface="Montserrat"/>
              </a:rPr>
              <a:t>которая сожгла наибольшее количество </a:t>
            </a:r>
            <a:r>
              <a:rPr lang="ru-RU" sz="1200" dirty="0" smtClean="0">
                <a:latin typeface="Montserrat"/>
              </a:rPr>
              <a:t>калорий всеми участниками, </a:t>
            </a:r>
            <a:r>
              <a:rPr lang="ru-RU" sz="1200" dirty="0">
                <a:latin typeface="Montserrat"/>
              </a:rPr>
              <a:t>т.е. набрала наибольшую сумму </a:t>
            </a:r>
            <a:r>
              <a:rPr lang="ru-RU" sz="1200" dirty="0" smtClean="0">
                <a:latin typeface="Montserrat"/>
              </a:rPr>
              <a:t>Очков </a:t>
            </a:r>
            <a:r>
              <a:rPr lang="ru-RU" sz="1200" dirty="0">
                <a:latin typeface="Montserrat"/>
              </a:rPr>
              <a:t>за все задания </a:t>
            </a:r>
            <a:r>
              <a:rPr lang="ru-RU" sz="1200" dirty="0" smtClean="0">
                <a:latin typeface="Montserrat"/>
              </a:rPr>
              <a:t>за период 1 этапа</a:t>
            </a:r>
            <a:endParaRPr lang="ru-RU" sz="1200" dirty="0">
              <a:latin typeface="Montserrat"/>
            </a:endParaRPr>
          </a:p>
          <a:p>
            <a:pPr>
              <a:spcAft>
                <a:spcPts val="600"/>
              </a:spcAft>
              <a:defRPr/>
            </a:pPr>
            <a:endParaRPr lang="ru-RU" sz="1200" dirty="0">
              <a:latin typeface="Montserra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5" name="Google Shape;262;p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63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1" y="1412776"/>
            <a:ext cx="3738146" cy="31907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80" y="3148438"/>
            <a:ext cx="3473871" cy="2965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841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70974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35" y="469930"/>
            <a:ext cx="10875421" cy="575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rgbClr val="C00000"/>
              </a:buClr>
              <a:buSzPts val="3000"/>
              <a:buFont typeface="Quattrocento Sans"/>
              <a:defRPr/>
            </a:pPr>
            <a:r>
              <a:rPr lang="ru-RU" b="1" dirty="0" smtClean="0">
                <a:solidFill>
                  <a:srgbClr val="009B35"/>
                </a:solidFill>
                <a:latin typeface="Montserrat"/>
                <a:ea typeface="Montserrat"/>
                <a:cs typeface="Montserrat"/>
              </a:rPr>
              <a:t>«ВЕСЕННЕЕ ПРОБУЖДЕНИЕ»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благотворительный </a:t>
            </a:r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парковый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забег</a:t>
            </a:r>
            <a:endParaRPr lang="ru-RU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" name="Google Shape;487;p16"/>
          <p:cNvSpPr txBox="1">
            <a:spLocks/>
          </p:cNvSpPr>
          <p:nvPr/>
        </p:nvSpPr>
        <p:spPr bwMode="auto">
          <a:xfrm>
            <a:off x="9216990" y="61776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00000000-1234-1234-1234-123412341234}" type="slidenum">
              <a:rPr lang="ru-RU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rtl="0"/>
              <a:t>9</a:t>
            </a:fld>
            <a:endParaRPr lang="ru-RU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245634" y="6058227"/>
            <a:ext cx="3132722" cy="467500"/>
            <a:chOff x="8245634" y="6058227"/>
            <a:chExt cx="3132722" cy="467500"/>
          </a:xfrm>
        </p:grpSpPr>
        <p:pic>
          <p:nvPicPr>
            <p:cNvPr id="15" name="Google Shape;262;p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510" y="6116240"/>
              <a:ext cx="1274264" cy="35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63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6462" y="6092691"/>
              <a:ext cx="981894" cy="39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634" y="6058227"/>
              <a:ext cx="376671" cy="467500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904876" y="2307812"/>
            <a:ext cx="6046787" cy="213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9B35"/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Montserrat"/>
                <a:cs typeface="Tahoma" panose="020B0604030504040204" pitchFamily="34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Дата проведения 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–</a:t>
            </a:r>
            <a:r>
              <a:rPr lang="en-US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23 апреля 2023 года</a:t>
            </a:r>
          </a:p>
          <a:p>
            <a:pPr>
              <a:buClr>
                <a:srgbClr val="009B35"/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Место проведения 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– Измайловский парк </a:t>
            </a:r>
          </a:p>
          <a:p>
            <a:pPr>
              <a:buClr>
                <a:srgbClr val="009B35"/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Время проведения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–</a:t>
            </a:r>
            <a:r>
              <a:rPr lang="en-US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09:00 – 13:00</a:t>
            </a:r>
          </a:p>
          <a:p>
            <a:pPr>
              <a:buClr>
                <a:srgbClr val="009B35"/>
              </a:buClr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Дистанция - </a:t>
            </a:r>
            <a:r>
              <a:rPr lang="en-US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3, 5 и 10 км, эстафета </a:t>
            </a:r>
            <a:r>
              <a:rPr lang="ru-RU" altLang="ru-RU" sz="180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5*2 км</a:t>
            </a:r>
            <a:endParaRPr lang="ru-RU" altLang="ru-RU" sz="1800" dirty="0" smtClean="0">
              <a:solidFill>
                <a:schemeClr val="tx1"/>
              </a:solidFill>
              <a:latin typeface="Montserrat"/>
              <a:cs typeface="Tahoma" panose="020B0604030504040204" pitchFamily="34" charset="0"/>
            </a:endParaRPr>
          </a:p>
          <a:p>
            <a:pPr>
              <a:buClr>
                <a:srgbClr val="009B35"/>
              </a:buClr>
              <a:buFont typeface="Calibri Light" panose="020F0302020204030204" pitchFamily="34" charset="0"/>
              <a:buAutoNum type="arabicPeriod" startAt="5"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 Участники: </a:t>
            </a:r>
            <a:r>
              <a:rPr lang="ru-RU" altLang="ru-RU" sz="1800" dirty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5</a:t>
            </a:r>
            <a:r>
              <a:rPr lang="ru-RU" altLang="ru-RU" sz="1800" dirty="0" smtClean="0">
                <a:solidFill>
                  <a:schemeClr val="tx1"/>
                </a:solidFill>
                <a:latin typeface="Montserrat"/>
                <a:cs typeface="Tahoma" panose="020B0604030504040204" pitchFamily="34" charset="0"/>
              </a:rPr>
              <a:t>00 человек</a:t>
            </a:r>
            <a:endParaRPr lang="en-US" altLang="ru-RU" sz="1800" dirty="0" smtClean="0">
              <a:solidFill>
                <a:schemeClr val="tx1"/>
              </a:solidFill>
              <a:latin typeface="Montserrat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ru-RU" sz="2000" dirty="0" smtClean="0">
              <a:solidFill>
                <a:schemeClr val="bg1"/>
              </a:solidFill>
              <a:latin typeface="Montserrat"/>
              <a:cs typeface="Tahoma" panose="020B0604030504040204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91" y="1628800"/>
            <a:ext cx="2906622" cy="43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 txBox="1">
            <a:spLocks noChangeArrowheads="1"/>
          </p:cNvSpPr>
          <p:nvPr/>
        </p:nvSpPr>
        <p:spPr bwMode="auto">
          <a:xfrm>
            <a:off x="2469345" y="4377190"/>
            <a:ext cx="46021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Montserrat"/>
                <a:cs typeface="Tahoma" panose="020B0604030504040204" pitchFamily="34" charset="0"/>
                <a:sym typeface="Lato Regular"/>
              </a:rPr>
              <a:t>УСЛУГИ ДЛЯ УЧАСТНИКОВ: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Стартовый пакет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Награда финишерам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Индивидуальный хронометраж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Питание на финише и трассе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Инфраструктура городка и трассы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Медицина и безопасность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B35"/>
              </a:buClr>
            </a:pPr>
            <a:r>
              <a:rPr lang="ru-RU" altLang="ru-RU" sz="1600" dirty="0">
                <a:latin typeface="Montserrat"/>
                <a:cs typeface="Tahoma" panose="020B0604030504040204" pitchFamily="34" charset="0"/>
                <a:sym typeface="Lato Regular"/>
              </a:rPr>
              <a:t>Призы победителям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3432" y="2037580"/>
            <a:ext cx="3645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u="sng" dirty="0">
                <a:latin typeface="Montserrat"/>
                <a:cs typeface="Tahoma" panose="020B0604030504040204" pitchFamily="34" charset="0"/>
              </a:rPr>
              <a:t>ЦЕЛЕВОЙ ОБРАЗ МЕРОПРИЯТИЯ</a:t>
            </a:r>
            <a:endParaRPr lang="ru-RU" sz="1600" b="1" u="sng" dirty="0">
              <a:latin typeface="Montserrat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/>
        </p:blipFill>
        <p:spPr>
          <a:xfrm>
            <a:off x="5986428" y="3626561"/>
            <a:ext cx="2690567" cy="26905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51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14255</TotalTime>
  <Words>1033</Words>
  <Application>Microsoft Office PowerPoint</Application>
  <DocSecurity>0</DocSecurity>
  <PresentationFormat>Широкоэкранный</PresentationFormat>
  <Paragraphs>111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Lato Regular</vt:lpstr>
      <vt:lpstr>Montserrat</vt:lpstr>
      <vt:lpstr>Quattrocento Sans</vt:lpstr>
      <vt:lpstr>Tahoma</vt:lpstr>
      <vt:lpstr>Times New Roman</vt:lpstr>
      <vt:lpstr>Wingdings</vt:lpstr>
      <vt:lpstr>2_Тема Office</vt:lpstr>
      <vt:lpstr>1_Тема Office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НОМИНАЦИИ</vt:lpstr>
      <vt:lpstr>«ВЕСЕННЕЕ ПРОБУЖДЕНИЕ» благотворительный парковый забег</vt:lpstr>
      <vt:lpstr>МЕХАНИЗМ привлечения участников на забег</vt:lpstr>
      <vt:lpstr>сплачивает участников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 ЛЕГКОАТЛЕТИЧЕСКИХ  ЗАБЕГОВ</dc:title>
  <dc:subject/>
  <dc:creator>lerusya-topa@mail.ru</dc:creator>
  <cp:keywords/>
  <dc:description/>
  <cp:lastModifiedBy>Пользователь Windows</cp:lastModifiedBy>
  <cp:revision>291</cp:revision>
  <dcterms:created xsi:type="dcterms:W3CDTF">2022-03-17T08:08:45Z</dcterms:created>
  <dcterms:modified xsi:type="dcterms:W3CDTF">2023-03-15T07:44:26Z</dcterms:modified>
  <cp:category/>
  <dc:identifier/>
  <cp:contentStatus/>
  <dc:language/>
  <cp:version/>
</cp:coreProperties>
</file>