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93" r:id="rId4"/>
    <p:sldId id="257" r:id="rId5"/>
    <p:sldId id="291" r:id="rId6"/>
    <p:sldId id="294" r:id="rId7"/>
    <p:sldId id="292" r:id="rId8"/>
    <p:sldId id="287" r:id="rId9"/>
    <p:sldId id="290" r:id="rId10"/>
    <p:sldId id="266" r:id="rId11"/>
    <p:sldId id="267" r:id="rId12"/>
    <p:sldId id="296" r:id="rId13"/>
    <p:sldId id="268" r:id="rId14"/>
    <p:sldId id="295" r:id="rId15"/>
    <p:sldId id="276" r:id="rId16"/>
    <p:sldId id="288" r:id="rId17"/>
    <p:sldId id="286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35"/>
    <a:srgbClr val="FF7D1F"/>
    <a:srgbClr val="FF0000"/>
    <a:srgbClr val="005CDF"/>
    <a:srgbClr val="EA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C1D3C7-4A15-29C7-0B6F-BDAA940E70E9}">
  <a:tblStyle styleId="{2364958F-7BF0-275A-7479-26D76807BFC5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ADC1D3C7-4A15-29C7-0B6F-BDAA940E70E9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6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CF1C03-775E-4837-A7F3-7B2BC82AA878}" type="datetimeFigureOut">
              <a:rPr lang="ru-RU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B6B986-8343-4AFF-98E0-0D1F5629E02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6B986-8343-4AFF-98E0-0D1F5629E0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3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0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92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97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46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22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49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426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8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126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803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507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65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0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24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03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4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68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80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57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D641-729D-4BDD-A5AC-F05C798BF8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930D-98DD-46E5-8058-AC88BC7A72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6874F4-DFDF-44CE-93B3-ECA899436AC7}" type="datetimeFigureOut">
              <a:rPr lang="ru-RU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E99D6-7370-4EE2-AB4D-947CDC3B991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00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9F2D641-729D-4BDD-A5AC-F05C798BF8EA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rtl="0"/>
              <a:t>07.09.2022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3D4930D-98DD-46E5-8058-AC88BC7A72FB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24.png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03234"/>
            <a:ext cx="5328592" cy="5994666"/>
          </a:xfrm>
          <a:prstGeom prst="rect">
            <a:avLst/>
          </a:prstGeom>
        </p:spPr>
      </p:pic>
      <p:sp>
        <p:nvSpPr>
          <p:cNvPr id="5" name="Гид по рекламным возможностям"/>
          <p:cNvSpPr txBox="1"/>
          <p:nvPr/>
        </p:nvSpPr>
        <p:spPr>
          <a:xfrm>
            <a:off x="445688" y="5877272"/>
            <a:ext cx="38612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="1" cap="all" spc="900">
                <a:gradFill flip="none" rotWithShape="1">
                  <a:gsLst>
                    <a:gs pos="0">
                      <a:srgbClr val="FEE605"/>
                    </a:gs>
                    <a:gs pos="100000">
                      <a:srgbClr val="ED1C24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rtl="0" hangingPunct="0">
              <a:defRPr/>
            </a:pPr>
            <a:r>
              <a:rPr lang="ru-RU" sz="1600" b="0" spc="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ПРОГРАММА для членов профсоюза,  </a:t>
            </a:r>
            <a:r>
              <a:rPr lang="ru-RU" sz="1600" b="0" spc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работников сферы образования и их семей</a:t>
            </a:r>
            <a:endParaRPr sz="1600" b="0" spc="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RussiaRunning.marketing"/>
          <p:cNvSpPr txBox="1"/>
          <p:nvPr/>
        </p:nvSpPr>
        <p:spPr>
          <a:xfrm>
            <a:off x="445688" y="2910995"/>
            <a:ext cx="579432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0" cap="all" spc="1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rtl="0" hangingPunct="0">
              <a:defRPr/>
            </a:pPr>
            <a:r>
              <a:rPr lang="ru-RU" sz="3600" b="1" spc="0" dirty="0" err="1" smtClean="0">
                <a:solidFill>
                  <a:srgbClr val="009B35"/>
                </a:solidFill>
                <a:cs typeface="Arial" panose="020B0604020202020204" pitchFamily="34" charset="0"/>
              </a:rPr>
              <a:t>СПОРТИВНо</a:t>
            </a:r>
            <a:r>
              <a:rPr lang="ru-RU" sz="3600" b="1" spc="0" dirty="0" smtClean="0">
                <a:solidFill>
                  <a:srgbClr val="009B35"/>
                </a:solidFill>
                <a:cs typeface="Arial" panose="020B0604020202020204" pitchFamily="34" charset="0"/>
              </a:rPr>
              <a:t>-массовый чемпионат в игровой форме</a:t>
            </a:r>
            <a:endParaRPr lang="ru-RU" sz="3600" b="1" spc="0" dirty="0">
              <a:solidFill>
                <a:srgbClr val="009B35"/>
              </a:solidFill>
              <a:cs typeface="Arial" panose="020B0604020202020204" pitchFamily="34" charset="0"/>
            </a:endParaRPr>
          </a:p>
        </p:txBody>
      </p:sp>
      <p:sp>
        <p:nvSpPr>
          <p:cNvPr id="25" name="RussiaRunning.marketing"/>
          <p:cNvSpPr txBox="1"/>
          <p:nvPr/>
        </p:nvSpPr>
        <p:spPr>
          <a:xfrm>
            <a:off x="464772" y="2069739"/>
            <a:ext cx="68135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0" cap="all" spc="1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rtl="0" hangingPunct="0">
              <a:defRPr/>
            </a:pPr>
            <a:r>
              <a:rPr lang="ru-RU" sz="4800" b="1" spc="0" dirty="0" smtClean="0">
                <a:solidFill>
                  <a:srgbClr val="FF7D1F"/>
                </a:solidFill>
                <a:cs typeface="Arial" panose="020B0604020202020204" pitchFamily="34" charset="0"/>
              </a:rPr>
              <a:t>«ЖИТЬ. Учить. БЕЖАТЬ»</a:t>
            </a:r>
            <a:endParaRPr lang="ru-RU" sz="4800" b="1" spc="0" dirty="0">
              <a:solidFill>
                <a:srgbClr val="FF7D1F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26" y="72160"/>
            <a:ext cx="801092" cy="994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64" y="72160"/>
            <a:ext cx="2229765" cy="1057280"/>
          </a:xfrm>
          <a:prstGeom prst="rect">
            <a:avLst/>
          </a:prstGeom>
        </p:spPr>
      </p:pic>
      <p:pic>
        <p:nvPicPr>
          <p:cNvPr id="1026" name="Picture 2" descr="https://mgoprof.ru/wp-content/uploads/2018/07/lg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297900"/>
            <a:ext cx="1619945" cy="3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10</a:t>
            </a:fld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1631504" y="402484"/>
            <a:ext cx="10515600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/>
              </a:rPr>
              <a:t>ОНЛАЙН ЗАБЕГ «ДОБРОПРОБЕГ»</a:t>
            </a:r>
            <a:endParaRPr sz="4800" b="1" dirty="0">
              <a:latin typeface="Montserra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9416" y="1484785"/>
            <a:ext cx="950505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400" b="1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400" b="1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проекте:</a:t>
            </a:r>
            <a:endParaRPr lang="ru-RU" sz="1400" b="1" dirty="0">
              <a:solidFill>
                <a:srgbClr val="000000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r>
              <a:rPr lang="ru-RU" sz="14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С 2019 года </a:t>
            </a:r>
            <a:r>
              <a:rPr lang="ru-RU" sz="14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«Клуб добряков» </a:t>
            </a:r>
            <a:r>
              <a:rPr lang="ru-RU" sz="14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запустили этот проект, чтобы бегать не только с удовольствием, но и пользой. Участвуя в забеге, вы помогаете собрать средства на лечение и уход тем, кому такая помощь остро необходима. </a:t>
            </a:r>
            <a:endParaRPr lang="ru-RU" sz="1400" dirty="0" smtClean="0">
              <a:solidFill>
                <a:srgbClr val="000000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Благодаря </a:t>
            </a:r>
            <a:r>
              <a:rPr lang="ru-RU" sz="14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благобегунам</a:t>
            </a:r>
            <a:r>
              <a:rPr lang="ru-RU" sz="14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из сотен городов России и других стран </a:t>
            </a:r>
            <a:r>
              <a:rPr lang="ru-RU" sz="14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 </a:t>
            </a:r>
            <a:r>
              <a:rPr lang="ru-RU" sz="14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собрали около 400 000 рублей и помогли:</a:t>
            </a:r>
            <a:endParaRPr lang="ru-RU" sz="1400" dirty="0">
              <a:solidFill>
                <a:prstClr val="black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2957008"/>
            <a:ext cx="7416824" cy="3756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5919237"/>
            <a:ext cx="2406774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03512" y="404664"/>
            <a:ext cx="8136904" cy="108012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/>
              </a:rPr>
              <a:t>НОМИНАЦИИ</a:t>
            </a:r>
            <a:endParaRPr sz="4800" b="1" dirty="0">
              <a:latin typeface="Montserrat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11</a:t>
            </a:fld>
            <a:endParaRPr lang="ru-RU" b="1" dirty="0">
              <a:solidFill>
                <a:srgbClr val="FF5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/>
          <a:srcRect l="15193" t="11831" r="15173" b="6503"/>
          <a:stretch/>
        </p:blipFill>
        <p:spPr bwMode="auto">
          <a:xfrm>
            <a:off x="551383" y="1355693"/>
            <a:ext cx="4680520" cy="53316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11"/>
          <p:cNvSpPr/>
          <p:nvPr/>
        </p:nvSpPr>
        <p:spPr bwMode="auto">
          <a:xfrm>
            <a:off x="5231903" y="1180317"/>
            <a:ext cx="5506701" cy="44993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dirty="0">
                <a:latin typeface="Montserrat"/>
              </a:rPr>
              <a:t>В </a:t>
            </a:r>
            <a:r>
              <a:rPr lang="ru-RU" sz="1400" dirty="0" smtClean="0">
                <a:latin typeface="Montserrat"/>
              </a:rPr>
              <a:t>Чемпионате </a:t>
            </a:r>
            <a:r>
              <a:rPr lang="ru-RU" sz="1400" dirty="0">
                <a:latin typeface="Montserrat"/>
              </a:rPr>
              <a:t>предусмотрены следующие индивидуальные номинации</a:t>
            </a:r>
            <a:r>
              <a:rPr lang="ru-RU" sz="1400" dirty="0" smtClean="0">
                <a:latin typeface="Montserrat"/>
              </a:rPr>
              <a:t>:</a:t>
            </a:r>
            <a:endParaRPr lang="ru-RU" sz="1400" dirty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u="sng" dirty="0">
                <a:latin typeface="Montserrat"/>
              </a:rPr>
              <a:t>ГЛАВНАЯ НОМИНАЦИЯ:</a:t>
            </a:r>
          </a:p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Montserrat"/>
              </a:rPr>
              <a:t>Самый спортивный участник</a:t>
            </a:r>
            <a:r>
              <a:rPr lang="en-US" sz="1400" b="1" dirty="0" smtClean="0">
                <a:latin typeface="Montserrat"/>
              </a:rPr>
              <a:t> </a:t>
            </a:r>
            <a:r>
              <a:rPr lang="ru-RU" sz="1400" dirty="0" smtClean="0">
                <a:latin typeface="Montserrat"/>
              </a:rPr>
              <a:t>– член профсоюза, </a:t>
            </a:r>
            <a:r>
              <a:rPr lang="ru-RU" sz="1400" dirty="0">
                <a:latin typeface="Montserrat"/>
              </a:rPr>
              <a:t>набравший наибольшую сумму очков за весь период </a:t>
            </a:r>
            <a:r>
              <a:rPr lang="ru-RU" sz="1400" dirty="0" smtClean="0">
                <a:latin typeface="Montserrat"/>
              </a:rPr>
              <a:t>Чемпионата</a:t>
            </a:r>
            <a:endParaRPr lang="ru-RU" sz="1400" u="sng" dirty="0" smtClean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u="sng" dirty="0" smtClean="0">
                <a:latin typeface="Montserrat"/>
              </a:rPr>
              <a:t>ДОПОЛНИТЕЛЬНЫЕ НОМИНАЦИИ:</a:t>
            </a:r>
            <a:endParaRPr lang="ru-RU" sz="1400" u="sng" dirty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Montserrat"/>
              </a:rPr>
              <a:t>Первый/первая среди своих – </a:t>
            </a:r>
            <a:r>
              <a:rPr lang="ru-RU" sz="1400" dirty="0" smtClean="0">
                <a:latin typeface="Montserrat"/>
              </a:rPr>
              <a:t>участники, набравшие </a:t>
            </a:r>
            <a:r>
              <a:rPr lang="ru-RU" sz="1400" dirty="0">
                <a:latin typeface="Montserrat"/>
              </a:rPr>
              <a:t>наибольшую сумму очков за весь период </a:t>
            </a:r>
            <a:r>
              <a:rPr lang="ru-RU" sz="1400" dirty="0" smtClean="0">
                <a:latin typeface="Montserrat"/>
              </a:rPr>
              <a:t>Чемпионата в своей команде (М и Ж)</a:t>
            </a:r>
            <a:r>
              <a:rPr lang="ru-RU" sz="1400" b="1" dirty="0" smtClean="0">
                <a:latin typeface="Montserrat"/>
              </a:rPr>
              <a:t>. </a:t>
            </a:r>
            <a:r>
              <a:rPr lang="ru-RU" sz="1400" dirty="0" smtClean="0">
                <a:latin typeface="Montserrat"/>
              </a:rPr>
              <a:t>В номинации награждаются только члены профсоюза</a:t>
            </a:r>
          </a:p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Montserrat"/>
              </a:rPr>
              <a:t>Возрастные категории </a:t>
            </a:r>
            <a:r>
              <a:rPr lang="ru-RU" sz="1400" dirty="0">
                <a:latin typeface="Montserrat"/>
              </a:rPr>
              <a:t>– участники, набравшие наибольшую сумму очков за весь период Чемпионата в своей </a:t>
            </a:r>
            <a:r>
              <a:rPr lang="ru-RU" sz="1400" dirty="0" smtClean="0">
                <a:latin typeface="Montserrat"/>
              </a:rPr>
              <a:t>возрастной категории </a:t>
            </a:r>
            <a:r>
              <a:rPr lang="ru-RU" sz="1400" dirty="0">
                <a:latin typeface="Montserrat"/>
              </a:rPr>
              <a:t>(М и </a:t>
            </a:r>
            <a:r>
              <a:rPr lang="ru-RU" sz="1400" dirty="0" smtClean="0">
                <a:latin typeface="Montserrat"/>
              </a:rPr>
              <a:t>Ж)</a:t>
            </a:r>
          </a:p>
          <a:p>
            <a:pPr>
              <a:spcAft>
                <a:spcPts val="600"/>
              </a:spcAft>
              <a:defRPr/>
            </a:pPr>
            <a:r>
              <a:rPr lang="ru-RU" sz="1400" b="1" dirty="0">
                <a:latin typeface="Montserrat"/>
              </a:rPr>
              <a:t>Самый спортивный </a:t>
            </a:r>
            <a:r>
              <a:rPr lang="ru-RU" sz="1400" b="1" dirty="0" smtClean="0">
                <a:latin typeface="Montserrat"/>
              </a:rPr>
              <a:t>участник-друг профсоюза </a:t>
            </a:r>
            <a:r>
              <a:rPr lang="ru-RU" sz="1400" dirty="0" smtClean="0">
                <a:latin typeface="Montserrat"/>
              </a:rPr>
              <a:t>– участник, набравший наибольшую сумму очков за весь период Чемпионата (отдельный рейтинг среди тех, кто не является членом профсоюза)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5231902" y="5399284"/>
            <a:ext cx="583265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dirty="0">
                <a:latin typeface="Montserrat"/>
              </a:rPr>
              <a:t>В </a:t>
            </a:r>
            <a:r>
              <a:rPr lang="ru-RU" sz="1400" dirty="0" smtClean="0">
                <a:latin typeface="Montserrat"/>
              </a:rPr>
              <a:t>Чемпионате </a:t>
            </a:r>
            <a:r>
              <a:rPr lang="ru-RU" sz="1400" dirty="0">
                <a:latin typeface="Montserrat"/>
              </a:rPr>
              <a:t>предусмотрены следующие командные номинации</a:t>
            </a:r>
            <a:r>
              <a:rPr lang="ru-RU" sz="1400" dirty="0" smtClean="0">
                <a:latin typeface="Montserrat"/>
              </a:rPr>
              <a:t>:</a:t>
            </a:r>
          </a:p>
          <a:p>
            <a:pPr>
              <a:spcAft>
                <a:spcPts val="600"/>
              </a:spcAft>
              <a:defRPr/>
            </a:pPr>
            <a:r>
              <a:rPr lang="ru-RU" sz="1400" b="1" dirty="0">
                <a:latin typeface="Montserrat"/>
              </a:rPr>
              <a:t>Мы едины и сильны </a:t>
            </a:r>
            <a:r>
              <a:rPr lang="ru-RU" sz="1400" dirty="0">
                <a:latin typeface="Montserrat"/>
              </a:rPr>
              <a:t>– команда с наибольшим процентом вовлеченности членов </a:t>
            </a:r>
            <a:r>
              <a:rPr lang="ru-RU" sz="1400" dirty="0" smtClean="0">
                <a:latin typeface="Montserrat"/>
              </a:rPr>
              <a:t>профсоюза</a:t>
            </a:r>
            <a:endParaRPr lang="en-US" sz="1400" dirty="0"/>
          </a:p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Montserrat"/>
              </a:rPr>
              <a:t>Самая спортивная команда </a:t>
            </a:r>
            <a:r>
              <a:rPr lang="en-US" sz="1400" dirty="0" smtClean="0">
                <a:latin typeface="Montserrat"/>
              </a:rPr>
              <a:t>- </a:t>
            </a:r>
            <a:r>
              <a:rPr lang="ru-RU" sz="1400" dirty="0" smtClean="0">
                <a:latin typeface="Montserrat"/>
              </a:rPr>
              <a:t>команда, набравшая </a:t>
            </a:r>
            <a:r>
              <a:rPr lang="ru-RU" sz="1400" dirty="0">
                <a:latin typeface="Montserrat"/>
              </a:rPr>
              <a:t>наибольшую сумму очков за весь период </a:t>
            </a:r>
            <a:r>
              <a:rPr lang="ru-RU" sz="1400" dirty="0" smtClean="0">
                <a:latin typeface="Montserrat"/>
              </a:rPr>
              <a:t>Чемпионата</a:t>
            </a:r>
          </a:p>
          <a:p>
            <a:pPr>
              <a:spcAft>
                <a:spcPts val="600"/>
              </a:spcAft>
              <a:defRPr/>
            </a:pPr>
            <a:endParaRPr lang="ru-RU" sz="1400" dirty="0"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03512" y="404664"/>
            <a:ext cx="8136904" cy="108012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/>
              </a:rPr>
              <a:t>ПРИЗЫ В НОМИНАЦИЯХ</a:t>
            </a:r>
            <a:endParaRPr sz="4800" b="1" dirty="0">
              <a:latin typeface="Montserrat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12</a:t>
            </a:fld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8" name="Прямоугольник 11"/>
          <p:cNvSpPr/>
          <p:nvPr/>
        </p:nvSpPr>
        <p:spPr bwMode="auto">
          <a:xfrm>
            <a:off x="479377" y="1180317"/>
            <a:ext cx="10259228" cy="3486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u="sng" dirty="0" smtClean="0">
                <a:latin typeface="Montserrat"/>
              </a:rPr>
              <a:t>ГЛАВНАЯ </a:t>
            </a:r>
            <a:r>
              <a:rPr lang="ru-RU" sz="1400" u="sng" dirty="0">
                <a:latin typeface="Montserrat"/>
              </a:rPr>
              <a:t>НОМИНАЦИЯ:</a:t>
            </a:r>
          </a:p>
          <a:p>
            <a:pPr>
              <a:spcAft>
                <a:spcPts val="600"/>
              </a:spcAft>
              <a:defRPr/>
            </a:pPr>
            <a:r>
              <a:rPr lang="ru-RU" sz="1400" b="1" dirty="0">
                <a:latin typeface="Montserrat"/>
              </a:rPr>
              <a:t>Самый спортивный участник</a:t>
            </a:r>
            <a:r>
              <a:rPr lang="en-US" sz="1400" b="1" dirty="0" smtClean="0">
                <a:latin typeface="Montserrat"/>
              </a:rPr>
              <a:t> </a:t>
            </a:r>
            <a:r>
              <a:rPr lang="ru-RU" sz="1400" dirty="0" smtClean="0">
                <a:latin typeface="Montserrat"/>
              </a:rPr>
              <a:t>– </a:t>
            </a:r>
            <a:r>
              <a:rPr lang="ru-RU" sz="1400" dirty="0">
                <a:latin typeface="Montserrat"/>
              </a:rPr>
              <a:t>участники награждаются ценным призом от МГО Общероссийского профсоюза </a:t>
            </a:r>
            <a:r>
              <a:rPr lang="ru-RU" sz="1400" dirty="0" smtClean="0">
                <a:latin typeface="Montserrat"/>
              </a:rPr>
              <a:t>образования (диплом, медаль, кубок)</a:t>
            </a:r>
            <a:endParaRPr lang="ru-RU" sz="1400" dirty="0" smtClean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endParaRPr lang="ru-RU" sz="1400" u="sng" dirty="0" smtClean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u="sng" dirty="0" smtClean="0">
                <a:latin typeface="Montserrat"/>
              </a:rPr>
              <a:t>ДОПОЛНИТЕЛЬНЫЕ НОМИНАЦИИ:</a:t>
            </a:r>
            <a:endParaRPr lang="ru-RU" sz="1400" u="sng" dirty="0">
              <a:latin typeface="Montserrat"/>
            </a:endParaRPr>
          </a:p>
          <a:p>
            <a:pPr>
              <a:spcAft>
                <a:spcPts val="1200"/>
              </a:spcAft>
              <a:defRPr/>
            </a:pPr>
            <a:r>
              <a:rPr lang="ru-RU" sz="1400" b="1" dirty="0">
                <a:latin typeface="Montserrat"/>
              </a:rPr>
              <a:t>Первый/первая среди </a:t>
            </a:r>
            <a:r>
              <a:rPr lang="ru-RU" sz="1400" b="1" dirty="0" smtClean="0">
                <a:latin typeface="Montserrat"/>
              </a:rPr>
              <a:t>своих – </a:t>
            </a:r>
            <a:r>
              <a:rPr lang="ru-RU" sz="1400" dirty="0" smtClean="0">
                <a:latin typeface="Montserrat"/>
              </a:rPr>
              <a:t>участники награждаются ценным призом от МГО Общероссийского профсоюза образования (М и Ж)</a:t>
            </a:r>
            <a:r>
              <a:rPr lang="ru-RU" sz="1400" b="1" dirty="0" smtClean="0">
                <a:latin typeface="Montserrat"/>
              </a:rPr>
              <a:t>. </a:t>
            </a:r>
            <a:r>
              <a:rPr lang="ru-RU" sz="1400" dirty="0" smtClean="0">
                <a:latin typeface="Montserrat"/>
              </a:rPr>
              <a:t>В номинации награждаются только члены </a:t>
            </a:r>
            <a:r>
              <a:rPr lang="ru-RU" sz="1400" dirty="0">
                <a:latin typeface="Montserrat"/>
              </a:rPr>
              <a:t>профсоюза (диплом, медаль, кубок</a:t>
            </a:r>
            <a:r>
              <a:rPr lang="ru-RU" sz="1400" dirty="0" smtClean="0">
                <a:latin typeface="Montserrat"/>
              </a:rPr>
              <a:t>)</a:t>
            </a:r>
            <a:endParaRPr lang="ru-RU" sz="1400" dirty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Montserrat"/>
              </a:rPr>
              <a:t>По </a:t>
            </a:r>
            <a:r>
              <a:rPr lang="ru-RU" sz="1400" b="1" dirty="0" smtClean="0">
                <a:latin typeface="Montserrat"/>
              </a:rPr>
              <a:t>возрастным категориям </a:t>
            </a:r>
            <a:r>
              <a:rPr lang="ru-RU" sz="1400" dirty="0">
                <a:latin typeface="Montserrat"/>
              </a:rPr>
              <a:t>– </a:t>
            </a:r>
            <a:r>
              <a:rPr lang="ru-RU" sz="1400" dirty="0" smtClean="0">
                <a:latin typeface="Montserrat"/>
              </a:rPr>
              <a:t>участники награждаются грамотой и </a:t>
            </a:r>
            <a:r>
              <a:rPr lang="ru-RU" sz="1400" dirty="0" smtClean="0">
                <a:latin typeface="Montserrat"/>
              </a:rPr>
              <a:t>поясной сумкой с символикой проекта</a:t>
            </a:r>
            <a:endParaRPr lang="ru-RU" sz="1400" dirty="0" smtClean="0">
              <a:latin typeface="Montserrat"/>
            </a:endParaRPr>
          </a:p>
          <a:p>
            <a:pPr>
              <a:spcAft>
                <a:spcPts val="1200"/>
              </a:spcAft>
              <a:defRPr/>
            </a:pPr>
            <a:r>
              <a:rPr lang="ru-RU" sz="1400" dirty="0" smtClean="0">
                <a:latin typeface="Montserrat"/>
              </a:rPr>
              <a:t>Возрастные категории среди мужчин и женщин: 18-34, 35-44, 45-54, 55-64, 65+</a:t>
            </a:r>
          </a:p>
          <a:p>
            <a:pPr>
              <a:spcAft>
                <a:spcPts val="600"/>
              </a:spcAft>
              <a:defRPr/>
            </a:pPr>
            <a:r>
              <a:rPr lang="ru-RU" sz="1400" b="1" dirty="0">
                <a:latin typeface="Montserrat"/>
              </a:rPr>
              <a:t>Самый спортивный участник-друг профсоюза </a:t>
            </a:r>
            <a:r>
              <a:rPr lang="ru-RU" sz="1400" dirty="0" smtClean="0">
                <a:latin typeface="Montserrat"/>
              </a:rPr>
              <a:t>– </a:t>
            </a:r>
            <a:r>
              <a:rPr lang="ru-RU" sz="1400" dirty="0">
                <a:latin typeface="Montserrat"/>
              </a:rPr>
              <a:t>участник </a:t>
            </a:r>
            <a:r>
              <a:rPr lang="ru-RU" sz="1400" dirty="0" smtClean="0">
                <a:latin typeface="Montserrat"/>
              </a:rPr>
              <a:t>награждается </a:t>
            </a:r>
            <a:r>
              <a:rPr lang="ru-RU" sz="1400" dirty="0">
                <a:latin typeface="Montserrat"/>
              </a:rPr>
              <a:t>ценным призом от МГО Общероссийского профсоюза </a:t>
            </a:r>
            <a:r>
              <a:rPr lang="ru-RU" sz="1400" dirty="0">
                <a:latin typeface="Montserrat"/>
              </a:rPr>
              <a:t>образования (диплом, медаль, кубок)</a:t>
            </a:r>
          </a:p>
          <a:p>
            <a:pPr>
              <a:spcAft>
                <a:spcPts val="600"/>
              </a:spcAft>
              <a:defRPr/>
            </a:pPr>
            <a:endParaRPr lang="ru-RU" sz="1400" dirty="0" smtClean="0">
              <a:latin typeface="Montserra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479377" y="4804351"/>
            <a:ext cx="102592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>
                <a:latin typeface="Montserrat"/>
              </a:rPr>
              <a:t>Мы едины и сильны </a:t>
            </a:r>
            <a:r>
              <a:rPr lang="ru-RU" sz="1400" dirty="0" smtClean="0">
                <a:latin typeface="Montserrat"/>
              </a:rPr>
              <a:t>– команда-победитель награждается большим переходящим кубком проекта</a:t>
            </a:r>
          </a:p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Montserrat"/>
              </a:rPr>
              <a:t>Самая спортивная команда </a:t>
            </a:r>
            <a:r>
              <a:rPr lang="ru-RU" sz="1400" dirty="0" smtClean="0">
                <a:latin typeface="Montserrat"/>
              </a:rPr>
              <a:t>награждается малым кубком</a:t>
            </a:r>
          </a:p>
          <a:p>
            <a:pPr>
              <a:spcAft>
                <a:spcPts val="600"/>
              </a:spcAft>
              <a:defRPr/>
            </a:pPr>
            <a:endParaRPr lang="ru-RU" sz="14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140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13</a:t>
            </a:fld>
            <a:endParaRPr lang="ru-RU" b="1" dirty="0">
              <a:solidFill>
                <a:srgbClr val="FF5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224404" y="1772815"/>
            <a:ext cx="4482457" cy="2952329"/>
            <a:chOff x="571111" y="1662212"/>
            <a:chExt cx="7299445" cy="480593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t="13057"/>
            <a:stretch/>
          </p:blipFill>
          <p:spPr bwMode="auto">
            <a:xfrm>
              <a:off x="571111" y="1662212"/>
              <a:ext cx="7299445" cy="480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4439816" y="1916832"/>
              <a:ext cx="1533525" cy="352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343472" y="4299830"/>
            <a:ext cx="4058107" cy="210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 bwMode="auto">
          <a:xfrm>
            <a:off x="5401579" y="3137316"/>
            <a:ext cx="5446949" cy="27556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Блок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b="1" dirty="0">
                <a:latin typeface="Montserrat" panose="00000500000000000000" pitchFamily="2" charset="-52"/>
                <a:ea typeface="Times New Roman"/>
                <a:cs typeface="Times New Roman"/>
              </a:rPr>
              <a:t>«</a:t>
            </a:r>
            <a:r>
              <a:rPr sz="1400" b="1" dirty="0" err="1">
                <a:latin typeface="Montserrat" panose="00000500000000000000" pitchFamily="2" charset="-52"/>
                <a:ea typeface="Times New Roman"/>
                <a:cs typeface="Times New Roman"/>
              </a:rPr>
              <a:t>Интерактивная</a:t>
            </a:r>
            <a:r>
              <a:rPr sz="1400" b="1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b="1" dirty="0" err="1">
                <a:latin typeface="Montserrat" panose="00000500000000000000" pitchFamily="2" charset="-52"/>
                <a:ea typeface="Times New Roman"/>
                <a:cs typeface="Times New Roman"/>
              </a:rPr>
              <a:t>карта</a:t>
            </a:r>
            <a:r>
              <a:rPr sz="1400" b="1" dirty="0">
                <a:latin typeface="Montserrat" panose="00000500000000000000" pitchFamily="2" charset="-52"/>
                <a:ea typeface="Times New Roman"/>
                <a:cs typeface="Times New Roman"/>
              </a:rPr>
              <a:t>»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содержит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географическую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карту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с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выделенными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на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ней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ТОП</a:t>
            </a:r>
            <a:r>
              <a:rPr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 с </a:t>
            </a:r>
            <a:r>
              <a:rPr sz="1400" dirty="0" err="1" smtClean="0">
                <a:latin typeface="Montserrat" panose="00000500000000000000" pitchFamily="2" charset="-52"/>
                <a:ea typeface="Times New Roman"/>
                <a:cs typeface="Times New Roman"/>
              </a:rPr>
              <a:t>рейтинг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ом вовлеченности их участников</a:t>
            </a:r>
            <a:endParaRPr sz="1400" dirty="0">
              <a:latin typeface="Montserrat" panose="00000500000000000000" pitchFamily="2" charset="-52"/>
            </a:endParaRPr>
          </a:p>
          <a:p>
            <a:pPr>
              <a:defRPr/>
            </a:pPr>
            <a:endParaRPr sz="1400" dirty="0">
              <a:latin typeface="Montserrat" panose="00000500000000000000" pitchFamily="2" charset="-52"/>
            </a:endParaRPr>
          </a:p>
          <a:p>
            <a:pPr>
              <a:defRPr/>
            </a:pP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Интерактивная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карта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отображает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насколько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т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а</a:t>
            </a:r>
            <a:r>
              <a:rPr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или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 smtClean="0">
                <a:latin typeface="Montserrat" panose="00000500000000000000" pitchFamily="2" charset="-52"/>
                <a:ea typeface="Times New Roman"/>
                <a:cs typeface="Times New Roman"/>
              </a:rPr>
              <a:t>ин</a:t>
            </a:r>
            <a:r>
              <a:rPr lang="ru-RU" sz="1400" dirty="0" err="1" smtClean="0">
                <a:latin typeface="Montserrat" panose="00000500000000000000" pitchFamily="2" charset="-52"/>
                <a:ea typeface="Times New Roman"/>
                <a:cs typeface="Times New Roman"/>
              </a:rPr>
              <a:t>ая</a:t>
            </a:r>
            <a:r>
              <a:rPr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ТОП </a:t>
            </a:r>
            <a:r>
              <a:rPr sz="1400" dirty="0" err="1" smtClean="0">
                <a:latin typeface="Montserrat" panose="00000500000000000000" pitchFamily="2" charset="-52"/>
                <a:ea typeface="Times New Roman"/>
                <a:cs typeface="Times New Roman"/>
              </a:rPr>
              <a:t>вовлечен</a:t>
            </a: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/>
              </a:rPr>
              <a:t>а</a:t>
            </a:r>
            <a:r>
              <a:rPr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в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Чемпионат</a:t>
            </a:r>
            <a:r>
              <a:rPr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, 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а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точнее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отношение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суммы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участников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Чемпионата</a:t>
            </a:r>
            <a:r>
              <a:rPr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из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 smtClean="0">
                <a:latin typeface="Montserrat" panose="00000500000000000000" pitchFamily="2" charset="-52"/>
                <a:ea typeface="Times New Roman"/>
                <a:cs typeface="Times New Roman"/>
              </a:rPr>
              <a:t>определенн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ой ТОП</a:t>
            </a:r>
            <a:r>
              <a:rPr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 к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общему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sz="1400" dirty="0" err="1">
                <a:latin typeface="Montserrat" panose="00000500000000000000" pitchFamily="2" charset="-52"/>
                <a:ea typeface="Times New Roman"/>
                <a:cs typeface="Times New Roman"/>
              </a:rPr>
              <a:t>числу</a:t>
            </a:r>
            <a:r>
              <a:rPr sz="1400" dirty="0">
                <a:latin typeface="Montserrat" panose="00000500000000000000" pitchFamily="2" charset="-52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/>
              </a:rPr>
              <a:t>членов профсоюза данной ТОП</a:t>
            </a:r>
          </a:p>
          <a:p>
            <a:pPr>
              <a:defRPr/>
            </a:pPr>
            <a:endParaRPr lang="ru-RU" sz="1400" dirty="0">
              <a:latin typeface="Montserrat" panose="00000500000000000000" pitchFamily="2" charset="-52"/>
              <a:cs typeface="Times New Roman"/>
            </a:endParaRPr>
          </a:p>
          <a:p>
            <a:pPr>
              <a:defRPr/>
            </a:pPr>
            <a:endParaRPr sz="1400" dirty="0">
              <a:latin typeface="Montserrat" panose="00000500000000000000" pitchFamily="2" charset="-52"/>
            </a:endParaRPr>
          </a:p>
          <a:p>
            <a:pPr>
              <a:defRPr/>
            </a:pPr>
            <a:endParaRPr sz="1400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3873" y="1929230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Montserrat"/>
              </a:rPr>
              <a:t>Самая вовлеченная ТОП </a:t>
            </a:r>
            <a:r>
              <a:rPr lang="ru-RU" sz="1400" dirty="0" smtClean="0">
                <a:latin typeface="Montserrat"/>
              </a:rPr>
              <a:t>– ТОП с наивысшим рейтингом вовлеченности (рейтинг доступен в блоке с интерактивной </a:t>
            </a:r>
            <a:r>
              <a:rPr lang="ru-RU" sz="1400" dirty="0" smtClean="0">
                <a:latin typeface="Montserrat"/>
              </a:rPr>
              <a:t>картой). На основе рейтинга будет награждаться номинация «</a:t>
            </a:r>
            <a:r>
              <a:rPr lang="ru-RU" sz="1400" b="1" dirty="0" smtClean="0">
                <a:latin typeface="Montserrat"/>
              </a:rPr>
              <a:t>Мы </a:t>
            </a:r>
            <a:r>
              <a:rPr lang="ru-RU" sz="1400" b="1" dirty="0">
                <a:latin typeface="Montserrat"/>
              </a:rPr>
              <a:t>едины и </a:t>
            </a:r>
            <a:r>
              <a:rPr lang="ru-RU" sz="1400" b="1" dirty="0" smtClean="0">
                <a:latin typeface="Montserrat"/>
              </a:rPr>
              <a:t>сильны»</a:t>
            </a:r>
            <a:endParaRPr lang="ru-RU" sz="14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39087" y="300568"/>
            <a:ext cx="8507437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atin typeface="Montserrat"/>
              </a:rPr>
              <a:t>РЕЙТИНГ </a:t>
            </a:r>
            <a:r>
              <a:rPr lang="ru-RU" sz="3600" b="1" dirty="0" smtClean="0">
                <a:latin typeface="Montserrat"/>
              </a:rPr>
              <a:t>ВОВЛЕЧЕННОСТИ</a:t>
            </a:r>
            <a:endParaRPr lang="ru-RU" sz="4800" b="1" dirty="0">
              <a:latin typeface="Montserra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14</a:t>
            </a:fld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15" name="Прямоугольник 11"/>
          <p:cNvSpPr/>
          <p:nvPr/>
        </p:nvSpPr>
        <p:spPr bwMode="auto">
          <a:xfrm>
            <a:off x="396251" y="1329719"/>
            <a:ext cx="11548597" cy="55282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4625"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dirty="0" err="1" smtClean="0">
                <a:latin typeface="Montserrat"/>
                <a:ea typeface="Montserrat"/>
                <a:cs typeface="Montserrat"/>
              </a:rPr>
              <a:t>Ачивки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 в Чемпионате:</a:t>
            </a:r>
          </a:p>
          <a:p>
            <a:pPr marL="517525" indent="-342900">
              <a:buClr>
                <a:srgbClr val="2C3079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latin typeface="Montserrat"/>
              </a:rPr>
              <a:t>Общие: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Первый подход </a:t>
            </a:r>
            <a:r>
              <a:rPr lang="ru-RU" sz="1400" dirty="0" smtClean="0">
                <a:latin typeface="Montserrat"/>
              </a:rPr>
              <a:t>(первая </a:t>
            </a:r>
            <a:r>
              <a:rPr lang="ru-RU" sz="1400" dirty="0">
                <a:latin typeface="Montserrat"/>
              </a:rPr>
              <a:t>авторизация)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Измеритель (за подключение </a:t>
            </a:r>
            <a:r>
              <a:rPr lang="ru-RU" sz="1400" dirty="0" err="1">
                <a:latin typeface="Montserrat"/>
              </a:rPr>
              <a:t>трекера</a:t>
            </a:r>
            <a:r>
              <a:rPr lang="ru-RU" sz="1400" dirty="0">
                <a:latin typeface="Montserrat"/>
              </a:rPr>
              <a:t> активности</a:t>
            </a:r>
            <a:r>
              <a:rPr lang="ru-RU" sz="1400" dirty="0" smtClean="0">
                <a:latin typeface="Montserrat"/>
              </a:rPr>
              <a:t>)</a:t>
            </a:r>
            <a:endParaRPr lang="ru-RU" sz="1400" dirty="0">
              <a:latin typeface="Montserrat"/>
            </a:endParaRPr>
          </a:p>
          <a:p>
            <a:pPr marL="517525" indent="-342900">
              <a:buClr>
                <a:srgbClr val="2C3079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latin typeface="Montserrat"/>
              </a:rPr>
              <a:t>Ходьба: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Montserrat"/>
              </a:rPr>
              <a:t>Первая тренировка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25 </a:t>
            </a:r>
            <a:r>
              <a:rPr lang="ru-RU" sz="1400" dirty="0" smtClean="0">
                <a:latin typeface="Montserrat"/>
              </a:rPr>
              <a:t>км (суммарно </a:t>
            </a:r>
            <a:r>
              <a:rPr lang="ru-RU" sz="1400" dirty="0">
                <a:latin typeface="Montserrat"/>
              </a:rPr>
              <a:t>прошел 25 км за несколько или одну </a:t>
            </a:r>
            <a:r>
              <a:rPr lang="ru-RU" sz="1400" dirty="0" smtClean="0">
                <a:latin typeface="Montserrat"/>
              </a:rPr>
              <a:t>тренировку)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50 </a:t>
            </a:r>
            <a:r>
              <a:rPr lang="ru-RU" sz="1400" dirty="0" smtClean="0">
                <a:latin typeface="Montserrat"/>
              </a:rPr>
              <a:t>км (суммарно </a:t>
            </a:r>
            <a:r>
              <a:rPr lang="ru-RU" sz="1400" dirty="0">
                <a:latin typeface="Montserrat"/>
              </a:rPr>
              <a:t>прошел 50 км за несколько или одну </a:t>
            </a:r>
            <a:r>
              <a:rPr lang="ru-RU" sz="1400" dirty="0" smtClean="0">
                <a:latin typeface="Montserrat"/>
              </a:rPr>
              <a:t>тренировку)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100 </a:t>
            </a:r>
            <a:r>
              <a:rPr lang="ru-RU" sz="1400" dirty="0" smtClean="0">
                <a:latin typeface="Montserrat"/>
              </a:rPr>
              <a:t>км (суммарно </a:t>
            </a:r>
            <a:r>
              <a:rPr lang="ru-RU" sz="1400" dirty="0">
                <a:latin typeface="Montserrat"/>
              </a:rPr>
              <a:t>прошел 100 км за несколько </a:t>
            </a:r>
            <a:r>
              <a:rPr lang="ru-RU" sz="1400" dirty="0" smtClean="0">
                <a:latin typeface="Montserrat"/>
              </a:rPr>
              <a:t>тренировок)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300 </a:t>
            </a:r>
            <a:r>
              <a:rPr lang="ru-RU" sz="1400" dirty="0" smtClean="0">
                <a:latin typeface="Montserrat"/>
              </a:rPr>
              <a:t>км (суммарно </a:t>
            </a:r>
            <a:r>
              <a:rPr lang="ru-RU" sz="1400" dirty="0">
                <a:latin typeface="Montserrat"/>
              </a:rPr>
              <a:t>прошел 300 км за несколько </a:t>
            </a:r>
            <a:r>
              <a:rPr lang="ru-RU" sz="1400" dirty="0" smtClean="0">
                <a:latin typeface="Montserrat"/>
              </a:rPr>
              <a:t>тренировок)</a:t>
            </a:r>
            <a:endParaRPr lang="ru-RU" sz="1400" dirty="0">
              <a:latin typeface="Montserrat"/>
            </a:endParaRPr>
          </a:p>
          <a:p>
            <a:pPr marL="517525" indent="-342900">
              <a:buClr>
                <a:srgbClr val="2C3079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latin typeface="Montserrat"/>
              </a:rPr>
              <a:t>Бег: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Montserrat"/>
              </a:rPr>
              <a:t>Первый забег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25 км (суммарно </a:t>
            </a:r>
            <a:r>
              <a:rPr lang="ru-RU" sz="1400" dirty="0" smtClean="0">
                <a:latin typeface="Montserrat"/>
              </a:rPr>
              <a:t>пробежал </a:t>
            </a:r>
            <a:r>
              <a:rPr lang="ru-RU" sz="1400" dirty="0">
                <a:latin typeface="Montserrat"/>
              </a:rPr>
              <a:t>25 км за несколько или одну тренировку)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50 км (суммарно </a:t>
            </a:r>
            <a:r>
              <a:rPr lang="ru-RU" sz="1400" dirty="0" smtClean="0">
                <a:latin typeface="Montserrat"/>
              </a:rPr>
              <a:t>пробежал </a:t>
            </a:r>
            <a:r>
              <a:rPr lang="ru-RU" sz="1400" dirty="0">
                <a:latin typeface="Montserrat"/>
              </a:rPr>
              <a:t>50 км за несколько или одну тренировку)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100 км (суммарно </a:t>
            </a:r>
            <a:r>
              <a:rPr lang="ru-RU" sz="1400" dirty="0" smtClean="0">
                <a:latin typeface="Montserrat"/>
              </a:rPr>
              <a:t>пробежал </a:t>
            </a:r>
            <a:r>
              <a:rPr lang="ru-RU" sz="1400" dirty="0">
                <a:latin typeface="Montserrat"/>
              </a:rPr>
              <a:t>100 км за несколько тренировок)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300 км (суммарно </a:t>
            </a:r>
            <a:r>
              <a:rPr lang="ru-RU" sz="1400" dirty="0" smtClean="0">
                <a:latin typeface="Montserrat"/>
              </a:rPr>
              <a:t>пробежал </a:t>
            </a:r>
            <a:r>
              <a:rPr lang="ru-RU" sz="1400" dirty="0">
                <a:latin typeface="Montserrat"/>
              </a:rPr>
              <a:t>300 км за несколько тренировок</a:t>
            </a:r>
            <a:r>
              <a:rPr lang="ru-RU" sz="1400" dirty="0" smtClean="0">
                <a:latin typeface="Montserrat"/>
              </a:rPr>
              <a:t>)</a:t>
            </a:r>
          </a:p>
          <a:p>
            <a:pPr marL="517525" indent="-342900">
              <a:buClr>
                <a:srgbClr val="2C3079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latin typeface="Montserrat"/>
              </a:rPr>
              <a:t>Вело: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Первый </a:t>
            </a:r>
            <a:r>
              <a:rPr lang="ru-RU" sz="1400" dirty="0" smtClean="0">
                <a:latin typeface="Montserrat"/>
              </a:rPr>
              <a:t>заезд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Montserrat"/>
              </a:rPr>
              <a:t>100 за раз (проехал 100 км за 1 тренировку)</a:t>
            </a:r>
            <a:endParaRPr lang="ru-RU" sz="1400" dirty="0">
              <a:latin typeface="Montserrat"/>
            </a:endParaRP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50 км (суммарно </a:t>
            </a:r>
            <a:r>
              <a:rPr lang="ru-RU" sz="1400" dirty="0" smtClean="0">
                <a:latin typeface="Montserrat"/>
              </a:rPr>
              <a:t>проехал </a:t>
            </a:r>
            <a:r>
              <a:rPr lang="ru-RU" sz="1400" dirty="0">
                <a:latin typeface="Montserrat"/>
              </a:rPr>
              <a:t>50 км за несколько или одну тренировку)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100 км (суммарно </a:t>
            </a:r>
            <a:r>
              <a:rPr lang="ru-RU" sz="1400" dirty="0" smtClean="0">
                <a:latin typeface="Montserrat"/>
              </a:rPr>
              <a:t>проехал </a:t>
            </a:r>
            <a:r>
              <a:rPr lang="ru-RU" sz="1400" dirty="0">
                <a:latin typeface="Montserrat"/>
              </a:rPr>
              <a:t>100 км за несколько тренировок)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Montserrat"/>
              </a:rPr>
              <a:t>5</a:t>
            </a:r>
            <a:r>
              <a:rPr lang="ru-RU" sz="1400" dirty="0" smtClean="0">
                <a:latin typeface="Montserrat"/>
              </a:rPr>
              <a:t>00 </a:t>
            </a:r>
            <a:r>
              <a:rPr lang="ru-RU" sz="1400" dirty="0">
                <a:latin typeface="Montserrat"/>
              </a:rPr>
              <a:t>км (суммарно </a:t>
            </a:r>
            <a:r>
              <a:rPr lang="ru-RU" sz="1400" dirty="0" smtClean="0">
                <a:latin typeface="Montserrat"/>
              </a:rPr>
              <a:t>проехал </a:t>
            </a:r>
            <a:r>
              <a:rPr lang="ru-RU" sz="1400" dirty="0">
                <a:latin typeface="Montserrat"/>
              </a:rPr>
              <a:t>300 км за несколько тренировок)</a:t>
            </a:r>
          </a:p>
          <a:p>
            <a:pPr marL="517525" indent="-342900">
              <a:buClr>
                <a:srgbClr val="2C3079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 smtClean="0">
                <a:latin typeface="Montserrat"/>
              </a:rPr>
              <a:t>Маркет</a:t>
            </a:r>
            <a:r>
              <a:rPr lang="ru-RU" sz="1400" dirty="0" smtClean="0">
                <a:latin typeface="Montserrat"/>
              </a:rPr>
              <a:t>: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Montserrat"/>
              </a:rPr>
              <a:t>Накопил 100 баллов</a:t>
            </a:r>
          </a:p>
          <a:p>
            <a:pPr marL="974725" lvl="1" indent="-342900"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Montserrat"/>
              </a:rPr>
              <a:t>Первая покупка</a:t>
            </a:r>
            <a:endParaRPr lang="ru-RU" sz="1400" dirty="0">
              <a:latin typeface="Montserrat"/>
            </a:endParaRPr>
          </a:p>
          <a:p>
            <a:pPr marL="974725" lvl="1" indent="-342900">
              <a:spcAft>
                <a:spcPts val="600"/>
              </a:spcAft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endParaRPr lang="ru-RU" sz="1400" dirty="0" smtClean="0">
              <a:latin typeface="Montserrat"/>
            </a:endParaRPr>
          </a:p>
          <a:p>
            <a:pPr marL="974725" lvl="1" indent="-342900">
              <a:spcAft>
                <a:spcPts val="600"/>
              </a:spcAft>
              <a:buClr>
                <a:srgbClr val="2C3079"/>
              </a:buClr>
              <a:buFont typeface="Wingdings" panose="05000000000000000000" pitchFamily="2" charset="2"/>
              <a:buChar char="Ø"/>
              <a:defRPr/>
            </a:pPr>
            <a:endParaRPr lang="ru-RU" sz="1400" dirty="0" smtClean="0">
              <a:latin typeface="Montserra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1676400" y="341524"/>
            <a:ext cx="10515600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/>
              </a:rPr>
              <a:t>ЛИЧНЫЕ ДОСТИЖЕНИЯ, АЧИВКИ</a:t>
            </a:r>
            <a:endParaRPr sz="4800" b="1" dirty="0">
              <a:latin typeface="Montserra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824191" y="2320384"/>
            <a:ext cx="3823357" cy="4284688"/>
            <a:chOff x="7320136" y="1433020"/>
            <a:chExt cx="4356114" cy="48817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0136" y="1433020"/>
              <a:ext cx="4302911" cy="331938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2143" y="4509120"/>
              <a:ext cx="4284107" cy="1805628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7148704" y="1329719"/>
            <a:ext cx="4347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spcBef>
                <a:spcPts val="1397"/>
              </a:spcBef>
              <a:buClr>
                <a:srgbClr val="2C3079"/>
              </a:buClr>
              <a:defRPr/>
            </a:pPr>
            <a:r>
              <a:rPr lang="ru-RU" sz="1400" b="1" dirty="0" err="1">
                <a:solidFill>
                  <a:prstClr val="black"/>
                </a:solidFill>
                <a:latin typeface="Montserrat"/>
                <a:ea typeface="Montserrat"/>
                <a:cs typeface="Montserrat"/>
              </a:rPr>
              <a:t>Ачивка</a:t>
            </a:r>
            <a:r>
              <a:rPr lang="ru-RU" sz="1400" b="1" dirty="0">
                <a:solidFill>
                  <a:prstClr val="black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Montserrat"/>
                <a:ea typeface="Montserrat"/>
                <a:cs typeface="Montserrat"/>
              </a:rPr>
              <a:t>- это нематериальное вознаграждение участника за определенное событие (количество км. и т.д.)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b="60859"/>
          <a:stretch/>
        </p:blipFill>
        <p:spPr bwMode="auto">
          <a:xfrm>
            <a:off x="-672752" y="4653136"/>
            <a:ext cx="4045366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10" name="Мы предлагаем комплекс услуг для организации и проведения маркетинговой кампании вашего события, товара или услуги"/>
          <p:cNvSpPr txBox="1"/>
          <p:nvPr/>
        </p:nvSpPr>
        <p:spPr bwMode="auto">
          <a:xfrm>
            <a:off x="1025525" y="2289507"/>
            <a:ext cx="9989766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000" cap="all" spc="50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spcAft>
                <a:spcPts val="0"/>
              </a:spcAft>
              <a:defRPr/>
            </a:pPr>
            <a:r>
              <a:rPr lang="ru-RU" sz="2000" b="1" spc="0" dirty="0">
                <a:solidFill>
                  <a:srgbClr val="009B35"/>
                </a:solidFill>
                <a:latin typeface="Montserrat"/>
                <a:cs typeface="Arial"/>
              </a:rPr>
              <a:t>КОНТАКТЫ</a:t>
            </a:r>
            <a:endParaRPr sz="2000" b="1" spc="0" dirty="0">
              <a:solidFill>
                <a:srgbClr val="009B35"/>
              </a:solidFill>
              <a:latin typeface="Montserrat"/>
              <a:cs typeface="Arial"/>
            </a:endParaRPr>
          </a:p>
        </p:txBody>
      </p:sp>
      <p:sp>
        <p:nvSpPr>
          <p:cNvPr id="26" name="отдел маркетинга RussiaRunnig телефон: +7 (910) 960-03-80  email: life@russiarunning.com"/>
          <p:cNvSpPr txBox="1"/>
          <p:nvPr/>
        </p:nvSpPr>
        <p:spPr bwMode="auto">
          <a:xfrm>
            <a:off x="1055686" y="3429000"/>
            <a:ext cx="7691396" cy="1099788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spAutoFit/>
          </a:bodyPr>
          <a:lstStyle/>
          <a:p>
            <a:pPr>
              <a:lnSpc>
                <a:spcPct val="120000"/>
              </a:lnSpc>
              <a:spcBef>
                <a:spcPts val="5900"/>
              </a:spcBef>
              <a:defRPr/>
            </a:pPr>
            <a:r>
              <a:rPr lang="ru-RU" dirty="0" err="1" smtClean="0">
                <a:solidFill>
                  <a:srgbClr val="009B35"/>
                </a:solidFill>
                <a:latin typeface="Montserrat"/>
                <a:cs typeface="Arial"/>
              </a:rPr>
              <a:t>Саванчук</a:t>
            </a:r>
            <a:r>
              <a:rPr lang="ru-RU" dirty="0" smtClean="0">
                <a:solidFill>
                  <a:srgbClr val="009B35"/>
                </a:solidFill>
                <a:latin typeface="Montserrat"/>
                <a:cs typeface="Arial"/>
              </a:rPr>
              <a:t> Наталья</a:t>
            </a:r>
            <a:r>
              <a:rPr lang="ru-RU" dirty="0">
                <a:solidFill>
                  <a:srgbClr val="009B35"/>
                </a:solidFill>
                <a:latin typeface="Montserrat"/>
                <a:cs typeface="Arial"/>
              </a:rPr>
              <a:t/>
            </a:r>
            <a:br>
              <a:rPr lang="ru-RU" dirty="0">
                <a:solidFill>
                  <a:srgbClr val="009B35"/>
                </a:solidFill>
                <a:latin typeface="Montserrat"/>
                <a:cs typeface="Arial"/>
              </a:rPr>
            </a:br>
            <a:r>
              <a:rPr lang="ru-RU" dirty="0">
                <a:solidFill>
                  <a:srgbClr val="009B35"/>
                </a:solidFill>
                <a:latin typeface="Montserrat"/>
                <a:cs typeface="Arial"/>
              </a:rPr>
              <a:t>телефон: </a:t>
            </a:r>
            <a:r>
              <a:rPr lang="ru-RU" dirty="0">
                <a:solidFill>
                  <a:srgbClr val="009B35"/>
                </a:solidFill>
                <a:latin typeface="Montserrat"/>
              </a:rPr>
              <a:t>+</a:t>
            </a:r>
            <a:r>
              <a:rPr lang="ru-RU" dirty="0" smtClean="0">
                <a:solidFill>
                  <a:srgbClr val="009B35"/>
                </a:solidFill>
                <a:latin typeface="Montserrat"/>
              </a:rPr>
              <a:t>7(901)778-94-45</a:t>
            </a:r>
            <a:r>
              <a:rPr lang="ru-RU" dirty="0">
                <a:solidFill>
                  <a:srgbClr val="009B35"/>
                </a:solidFill>
                <a:latin typeface="Montserrat"/>
                <a:cs typeface="Arial"/>
              </a:rPr>
              <a:t/>
            </a:r>
            <a:br>
              <a:rPr lang="ru-RU" dirty="0">
                <a:solidFill>
                  <a:srgbClr val="009B35"/>
                </a:solidFill>
                <a:latin typeface="Montserrat"/>
                <a:cs typeface="Arial"/>
              </a:rPr>
            </a:br>
            <a:r>
              <a:rPr lang="ru-RU" dirty="0" smtClean="0">
                <a:solidFill>
                  <a:srgbClr val="009B35"/>
                </a:solidFill>
                <a:latin typeface="Montserrat"/>
                <a:cs typeface="Arial"/>
              </a:rPr>
              <a:t>e</a:t>
            </a:r>
            <a:r>
              <a:rPr lang="en-US" dirty="0">
                <a:solidFill>
                  <a:srgbClr val="009B35"/>
                </a:solidFill>
                <a:latin typeface="Montserrat"/>
                <a:cs typeface="Arial"/>
              </a:rPr>
              <a:t>-</a:t>
            </a:r>
            <a:r>
              <a:rPr lang="ru-RU" dirty="0" err="1">
                <a:solidFill>
                  <a:srgbClr val="009B35"/>
                </a:solidFill>
                <a:latin typeface="Montserrat"/>
                <a:cs typeface="Arial"/>
              </a:rPr>
              <a:t>mail</a:t>
            </a:r>
            <a:r>
              <a:rPr lang="ru-RU" dirty="0" smtClean="0">
                <a:solidFill>
                  <a:srgbClr val="009B35"/>
                </a:solidFill>
                <a:latin typeface="Montserrat"/>
                <a:cs typeface="Arial"/>
              </a:rPr>
              <a:t>: </a:t>
            </a:r>
            <a:r>
              <a:rPr lang="en-US" dirty="0">
                <a:solidFill>
                  <a:srgbClr val="009B35"/>
                </a:solidFill>
                <a:latin typeface="Montserrat"/>
              </a:rPr>
              <a:t>savanchukny@mgoprof.ru</a:t>
            </a:r>
            <a:endParaRPr lang="en-US" dirty="0">
              <a:solidFill>
                <a:srgbClr val="009B35"/>
              </a:solidFill>
              <a:latin typeface="Montserra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7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b="60859"/>
          <a:stretch/>
        </p:blipFill>
        <p:spPr bwMode="auto">
          <a:xfrm>
            <a:off x="-672752" y="4653136"/>
            <a:ext cx="4045366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2</a:t>
            </a:fld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767408" y="1401272"/>
            <a:ext cx="99371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79" algn="just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9B35"/>
                </a:solidFill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«ЖИТЬ. УЧИТЬ. БЕЖАТЬ»</a:t>
            </a:r>
            <a:r>
              <a:rPr lang="en-US" sz="2000" b="1" dirty="0" smtClean="0">
                <a:solidFill>
                  <a:srgbClr val="009B35"/>
                </a:solidFill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– это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спортивно-массовый чемпионат в игровой форме (далее – Чемпионат), стимулирующий </a:t>
            </a: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участников к регулярным занятиям физической культурой и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спортом</a:t>
            </a:r>
            <a:endParaRPr lang="ru-RU" sz="1400" dirty="0">
              <a:latin typeface="Montserrat" panose="00000500000000000000" pitchFamily="2" charset="-52"/>
              <a:ea typeface="Times New Roman"/>
              <a:cs typeface="Times New Roman" panose="02020603050405020304" pitchFamily="18" charset="0"/>
            </a:endParaRPr>
          </a:p>
          <a:p>
            <a:pPr indent="449579" algn="just">
              <a:defRPr/>
            </a:pP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каждого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участника Чемпионата </a:t>
            </a: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существуют несколько целей: </a:t>
            </a:r>
            <a:endParaRPr lang="ru-RU" sz="1400" dirty="0" smtClean="0">
              <a:latin typeface="Montserrat" panose="00000500000000000000" pitchFamily="2" charset="-52"/>
              <a:ea typeface="Times New Roman"/>
              <a:cs typeface="Times New Roman" panose="02020603050405020304" pitchFamily="18" charset="0"/>
            </a:endParaRPr>
          </a:p>
          <a:p>
            <a:pPr marL="893763" indent="-441325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Главная цель – достижение собственных высоких результатах, принять участие в массовом, красочном, объединяющем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проекте. Для повышения мотивации будут учитываться промежуточные и финальные результаты участников </a:t>
            </a:r>
            <a:endParaRPr lang="ru-RU" sz="1400" dirty="0">
              <a:latin typeface="Montserrat" panose="00000500000000000000" pitchFamily="2" charset="-52"/>
              <a:ea typeface="Times New Roman"/>
              <a:cs typeface="Times New Roman" panose="02020603050405020304" pitchFamily="18" charset="0"/>
            </a:endParaRPr>
          </a:p>
          <a:p>
            <a:pPr marL="893763" indent="-441325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Общая цель чемпионата: совместными усилиями преодолеть 202 200 км (в честь 2022 года)</a:t>
            </a:r>
          </a:p>
          <a:p>
            <a:pPr marL="452438" algn="just">
              <a:spcAft>
                <a:spcPts val="600"/>
              </a:spcAft>
              <a:defRPr/>
            </a:pP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Дополнительная мотивация для участника:</a:t>
            </a:r>
          </a:p>
          <a:p>
            <a:pPr indent="449579" algn="just">
              <a:defRPr/>
            </a:pP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•	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промежуточная, заключающаяся </a:t>
            </a: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в приобретении ценных поощрений и коллекционировании виртуальных наград за личные достижения в процессе участия в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Чемпионате </a:t>
            </a:r>
            <a:endParaRPr lang="ru-RU" sz="1400" dirty="0">
              <a:latin typeface="Montserrat" panose="00000500000000000000" pitchFamily="2" charset="-52"/>
              <a:ea typeface="Times New Roman"/>
              <a:cs typeface="Times New Roman" panose="02020603050405020304" pitchFamily="18" charset="0"/>
            </a:endParaRPr>
          </a:p>
          <a:p>
            <a:pPr indent="449579" algn="just">
              <a:spcAft>
                <a:spcPts val="600"/>
              </a:spcAft>
              <a:defRPr/>
            </a:pP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•	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финальная, </a:t>
            </a:r>
            <a:r>
              <a:rPr lang="ru-RU" sz="1400" dirty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заключающиеся в победе в индивидуальных и командных номинациях и получении за это ценных </a:t>
            </a: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призов</a:t>
            </a:r>
          </a:p>
          <a:p>
            <a:pPr indent="449579" algn="just">
              <a:spcAft>
                <a:spcPts val="600"/>
              </a:spcAft>
              <a:defRPr/>
            </a:pPr>
            <a:endParaRPr lang="ru-RU" sz="1400" dirty="0" smtClean="0">
              <a:latin typeface="Montserrat" panose="00000500000000000000" pitchFamily="2" charset="-52"/>
              <a:ea typeface="Times New Roman"/>
              <a:cs typeface="Times New Roman" panose="02020603050405020304" pitchFamily="18" charset="0"/>
            </a:endParaRPr>
          </a:p>
          <a:p>
            <a:pPr indent="449579" algn="just">
              <a:spcAft>
                <a:spcPts val="600"/>
              </a:spcAft>
              <a:defRPr/>
            </a:pP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Баллы и очки участник накапливает, выбирая и выполняя тренировочные задания по бегу, ходьбе или велосипедному спорту</a:t>
            </a:r>
          </a:p>
          <a:p>
            <a:pPr indent="449579" algn="just">
              <a:spcAft>
                <a:spcPts val="600"/>
              </a:spcAft>
              <a:defRPr/>
            </a:pPr>
            <a:r>
              <a:rPr lang="ru-RU" sz="1400" dirty="0" smtClean="0">
                <a:latin typeface="Montserrat" panose="00000500000000000000" pitchFamily="2" charset="-52"/>
                <a:ea typeface="Times New Roman"/>
                <a:cs typeface="Times New Roman" panose="02020603050405020304" pitchFamily="18" charset="0"/>
              </a:rPr>
              <a:t>Все тренировки участник проводит в удобных для себя время и месте, комфортно вписывая их в свой привычный жизненный ритм</a:t>
            </a:r>
            <a:endParaRPr lang="ru-RU" sz="1400" dirty="0">
              <a:latin typeface="Montserrat" panose="00000500000000000000" pitchFamily="2" charset="-52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1400" dirty="0" smtClean="0">
              <a:highlight>
                <a:srgbClr val="FFFFFF"/>
              </a:highlight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defRPr/>
            </a:pPr>
            <a:endParaRPr lang="ru-RU" sz="1400" dirty="0" smtClean="0">
              <a:highlight>
                <a:srgbClr val="FFFFFF"/>
              </a:highlight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defRPr/>
            </a:pPr>
            <a:endParaRPr sz="1400" dirty="0">
              <a:highlight>
                <a:srgbClr val="FFFFFF"/>
              </a:highlight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080607035" name="Заголовок 1"/>
          <p:cNvSpPr>
            <a:spLocks noGrp="1"/>
          </p:cNvSpPr>
          <p:nvPr>
            <p:ph type="title"/>
          </p:nvPr>
        </p:nvSpPr>
        <p:spPr bwMode="auto">
          <a:xfrm>
            <a:off x="1775520" y="418351"/>
            <a:ext cx="10297144" cy="64807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 panose="00000500000000000000"/>
              </a:rPr>
              <a:t>О ЧЕМПИОНАТЕ</a:t>
            </a:r>
            <a:endParaRPr sz="4800" b="1" dirty="0">
              <a:latin typeface="Montserrat" panose="0000050000000000000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02941"/>
            <a:ext cx="790550" cy="963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b="60859"/>
          <a:stretch/>
        </p:blipFill>
        <p:spPr bwMode="auto">
          <a:xfrm>
            <a:off x="-672752" y="4653136"/>
            <a:ext cx="4045366" cy="2664296"/>
          </a:xfrm>
          <a:prstGeom prst="rect">
            <a:avLst/>
          </a:prstGeom>
        </p:spPr>
      </p:pic>
      <p:sp>
        <p:nvSpPr>
          <p:cNvPr id="163" name="Google Shape;163;p7"/>
          <p:cNvSpPr/>
          <p:nvPr/>
        </p:nvSpPr>
        <p:spPr bwMode="auto">
          <a:xfrm>
            <a:off x="1012276" y="1930761"/>
            <a:ext cx="1553716" cy="35913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164" name="Google Shape;164;p7"/>
          <p:cNvSpPr/>
          <p:nvPr/>
        </p:nvSpPr>
        <p:spPr bwMode="auto">
          <a:xfrm>
            <a:off x="3403889" y="1930761"/>
            <a:ext cx="1553716" cy="35913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165" name="Google Shape;165;p7"/>
          <p:cNvSpPr/>
          <p:nvPr/>
        </p:nvSpPr>
        <p:spPr bwMode="auto">
          <a:xfrm>
            <a:off x="5972663" y="1930761"/>
            <a:ext cx="1553716" cy="35913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166" name="Google Shape;166;p7"/>
          <p:cNvSpPr/>
          <p:nvPr/>
        </p:nvSpPr>
        <p:spPr bwMode="auto">
          <a:xfrm>
            <a:off x="8617413" y="1930761"/>
            <a:ext cx="1553716" cy="35913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167" name="Google Shape;167;p7"/>
          <p:cNvSpPr txBox="1">
            <a:spLocks noGrp="1"/>
          </p:cNvSpPr>
          <p:nvPr>
            <p:ph type="sldNum" idx="12"/>
          </p:nvPr>
        </p:nvSpPr>
        <p:spPr bwMode="auto">
          <a:xfrm>
            <a:off x="9212765" y="64225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ru-RU" b="1">
                <a:solidFill>
                  <a:srgbClr val="FF0000"/>
                </a:solidFill>
                <a:latin typeface="Montserrat" panose="020B0604020202020204" charset="-52"/>
              </a:rPr>
              <a:pPr>
                <a:defRPr/>
              </a:pPr>
              <a:t>3</a:t>
            </a:fld>
            <a:endParaRPr b="1" dirty="0">
              <a:solidFill>
                <a:srgbClr val="FF0000"/>
              </a:solidFill>
              <a:latin typeface="Montserrat" panose="020B0604020202020204" charset="-52"/>
            </a:endParaRPr>
          </a:p>
        </p:txBody>
      </p:sp>
      <p:sp>
        <p:nvSpPr>
          <p:cNvPr id="169" name="Google Shape;169;p7"/>
          <p:cNvSpPr txBox="1"/>
          <p:nvPr/>
        </p:nvSpPr>
        <p:spPr bwMode="auto">
          <a:xfrm>
            <a:off x="1683585" y="284166"/>
            <a:ext cx="10822740" cy="137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ts val="3000"/>
              <a:buFont typeface="Quattrocento Sans"/>
              <a:buNone/>
              <a:defRPr/>
            </a:pPr>
            <a:r>
              <a:rPr lang="ru-RU" sz="3600" b="1" dirty="0" smtClean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ИДЕЯ ПРОЕКТА: </a:t>
            </a:r>
            <a:endParaRPr sz="3600" b="1" dirty="0">
              <a:solidFill>
                <a:srgbClr val="595959"/>
              </a:solidFill>
              <a:latin typeface="Montserrat" panose="020B0604020202020204" charset="-52"/>
              <a:ea typeface="Montserrat"/>
              <a:cs typeface="Montserra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SzPts val="3000"/>
              <a:buFont typeface="Quattrocento Sans"/>
              <a:buNone/>
              <a:defRPr/>
            </a:pPr>
            <a:r>
              <a:rPr lang="ru-RU" sz="2000" b="1" dirty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сделать тренировки привлекательным досугом</a:t>
            </a:r>
            <a:endParaRPr sz="2000" dirty="0">
              <a:solidFill>
                <a:srgbClr val="595959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0" name="Google Shape;170;p7"/>
          <p:cNvSpPr txBox="1"/>
          <p:nvPr/>
        </p:nvSpPr>
        <p:spPr bwMode="auto">
          <a:xfrm>
            <a:off x="3321073" y="1941051"/>
            <a:ext cx="17193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Доступно</a:t>
            </a:r>
            <a:endParaRPr sz="1400">
              <a:solidFill>
                <a:srgbClr val="000000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1" name="Google Shape;171;p7"/>
          <p:cNvSpPr txBox="1"/>
          <p:nvPr/>
        </p:nvSpPr>
        <p:spPr bwMode="auto">
          <a:xfrm>
            <a:off x="5795503" y="1941051"/>
            <a:ext cx="19254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Интересно</a:t>
            </a:r>
            <a:endParaRPr sz="1400">
              <a:solidFill>
                <a:srgbClr val="000000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2" name="Google Shape;172;p7"/>
          <p:cNvSpPr txBox="1"/>
          <p:nvPr/>
        </p:nvSpPr>
        <p:spPr bwMode="auto">
          <a:xfrm>
            <a:off x="3246679" y="4770380"/>
            <a:ext cx="186869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10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Простой и удобный доступ к тренировке (удобные место, время, условия)</a:t>
            </a:r>
            <a:endParaRPr sz="1100">
              <a:solidFill>
                <a:srgbClr val="595959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3" name="Google Shape;173;p7"/>
          <p:cNvSpPr txBox="1"/>
          <p:nvPr/>
        </p:nvSpPr>
        <p:spPr bwMode="auto">
          <a:xfrm>
            <a:off x="8476022" y="1941051"/>
            <a:ext cx="17193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Выгодно</a:t>
            </a:r>
            <a:endParaRPr sz="1400">
              <a:solidFill>
                <a:srgbClr val="000000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4" name="Google Shape;174;p7"/>
          <p:cNvSpPr txBox="1"/>
          <p:nvPr/>
        </p:nvSpPr>
        <p:spPr bwMode="auto">
          <a:xfrm>
            <a:off x="5671216" y="4770380"/>
            <a:ext cx="211648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100" dirty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Тренировка как </a:t>
            </a:r>
            <a:r>
              <a:rPr lang="ru-RU" sz="1100" dirty="0" smtClean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соревнование с собой, с другими и в команде. </a:t>
            </a:r>
            <a:endParaRPr sz="1100" dirty="0">
              <a:solidFill>
                <a:srgbClr val="595959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5" name="Google Shape;175;p7"/>
          <p:cNvSpPr txBox="1"/>
          <p:nvPr/>
        </p:nvSpPr>
        <p:spPr bwMode="auto">
          <a:xfrm>
            <a:off x="8362340" y="4770380"/>
            <a:ext cx="1946713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100" dirty="0" smtClean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Высокая активность + результат = призы</a:t>
            </a:r>
            <a:r>
              <a:rPr lang="ru-RU" sz="1100" dirty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, бонусы, </a:t>
            </a:r>
            <a:r>
              <a:rPr lang="ru-RU" sz="1100" dirty="0" smtClean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скидки</a:t>
            </a:r>
            <a:endParaRPr sz="1100" dirty="0">
              <a:solidFill>
                <a:srgbClr val="595959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6" name="Google Shape;176;p7"/>
          <p:cNvSpPr/>
          <p:nvPr/>
        </p:nvSpPr>
        <p:spPr bwMode="auto">
          <a:xfrm>
            <a:off x="748126" y="4512770"/>
            <a:ext cx="213226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b="1" dirty="0">
                <a:solidFill>
                  <a:srgbClr val="009B35"/>
                </a:solidFill>
                <a:latin typeface="Montserrat" panose="020B0604020202020204" charset="-52"/>
                <a:ea typeface="Montserrat"/>
                <a:cs typeface="Montserrat"/>
              </a:rPr>
              <a:t>«пилюля здоровья»</a:t>
            </a:r>
            <a:endParaRPr sz="1200" b="1" dirty="0">
              <a:solidFill>
                <a:srgbClr val="009B35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7" name="Google Shape;177;p7"/>
          <p:cNvSpPr/>
          <p:nvPr/>
        </p:nvSpPr>
        <p:spPr bwMode="auto">
          <a:xfrm>
            <a:off x="5513952" y="4512770"/>
            <a:ext cx="24711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b="1" dirty="0">
                <a:solidFill>
                  <a:srgbClr val="009B35"/>
                </a:solidFill>
                <a:latin typeface="Montserrat" panose="020B0604020202020204" charset="-52"/>
                <a:ea typeface="Montserrat"/>
                <a:cs typeface="Montserrat"/>
              </a:rPr>
              <a:t>2-я «сладкая обертка» </a:t>
            </a:r>
            <a:endParaRPr sz="1200" b="1" dirty="0">
              <a:solidFill>
                <a:srgbClr val="009B35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8" name="Google Shape;178;p7"/>
          <p:cNvSpPr/>
          <p:nvPr/>
        </p:nvSpPr>
        <p:spPr bwMode="auto">
          <a:xfrm>
            <a:off x="8093816" y="4508210"/>
            <a:ext cx="260091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b="1" dirty="0">
                <a:solidFill>
                  <a:srgbClr val="009B35"/>
                </a:solidFill>
                <a:latin typeface="Montserrat" panose="020B0604020202020204" charset="-52"/>
                <a:ea typeface="Montserrat"/>
                <a:cs typeface="Montserrat"/>
              </a:rPr>
              <a:t>3-я «сладкая обертка» </a:t>
            </a:r>
            <a:endParaRPr sz="1200" b="1" dirty="0">
              <a:solidFill>
                <a:srgbClr val="009B35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79" name="Google Shape;179;p7"/>
          <p:cNvSpPr/>
          <p:nvPr/>
        </p:nvSpPr>
        <p:spPr bwMode="auto">
          <a:xfrm>
            <a:off x="2972802" y="4512770"/>
            <a:ext cx="24711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b="1" dirty="0">
                <a:solidFill>
                  <a:srgbClr val="009B35"/>
                </a:solidFill>
                <a:latin typeface="Montserrat" panose="020B0604020202020204" charset="-52"/>
                <a:ea typeface="Montserrat"/>
                <a:cs typeface="Montserrat"/>
              </a:rPr>
              <a:t>1-я «сладкая обертка» </a:t>
            </a:r>
            <a:endParaRPr sz="1200" b="1" dirty="0">
              <a:solidFill>
                <a:srgbClr val="009B35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82" name="Google Shape;182;p7"/>
          <p:cNvSpPr txBox="1"/>
          <p:nvPr/>
        </p:nvSpPr>
        <p:spPr bwMode="auto">
          <a:xfrm>
            <a:off x="954293" y="1942691"/>
            <a:ext cx="1719926" cy="3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Полезно</a:t>
            </a:r>
            <a:endParaRPr sz="1400">
              <a:solidFill>
                <a:srgbClr val="000000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sp>
        <p:nvSpPr>
          <p:cNvPr id="183" name="Google Shape;183;p7"/>
          <p:cNvSpPr txBox="1"/>
          <p:nvPr/>
        </p:nvSpPr>
        <p:spPr bwMode="auto">
          <a:xfrm>
            <a:off x="804279" y="4770380"/>
            <a:ext cx="207383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100" dirty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Физическая тренировка – полезная, но не всегда приятная</a:t>
            </a:r>
            <a:endParaRPr sz="2000" dirty="0">
              <a:solidFill>
                <a:srgbClr val="000000"/>
              </a:solidFill>
              <a:latin typeface="Montserrat" panose="020B0604020202020204" charset="-52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sz="1100" dirty="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pic>
        <p:nvPicPr>
          <p:cNvPr id="184" name="Google Shape;184;p7"/>
          <p:cNvPicPr/>
          <p:nvPr/>
        </p:nvPicPr>
        <p:blipFill>
          <a:blip r:embed="rId3">
            <a:alphaModFix/>
            <a:duotone>
              <a:prstClr val="black"/>
              <a:srgbClr val="009B35">
                <a:tint val="45000"/>
                <a:satMod val="400000"/>
              </a:srgbClr>
            </a:duotone>
          </a:blip>
          <a:stretch/>
        </p:blipFill>
        <p:spPr bwMode="auto">
          <a:xfrm>
            <a:off x="8500266" y="2654775"/>
            <a:ext cx="1670863" cy="167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/>
          <p:nvPr/>
        </p:nvPicPr>
        <p:blipFill>
          <a:blip r:embed="rId4">
            <a:alphaModFix/>
            <a:duotone>
              <a:prstClr val="black"/>
              <a:srgbClr val="009B35">
                <a:tint val="45000"/>
                <a:satMod val="400000"/>
              </a:srgbClr>
            </a:duotone>
          </a:blip>
          <a:stretch/>
        </p:blipFill>
        <p:spPr bwMode="auto">
          <a:xfrm>
            <a:off x="1460166" y="3136116"/>
            <a:ext cx="708180" cy="70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/>
          <p:nvPr/>
        </p:nvPicPr>
        <p:blipFill>
          <a:blip r:embed="rId5">
            <a:alphaModFix/>
            <a:duotone>
              <a:prstClr val="black"/>
              <a:srgbClr val="009B35">
                <a:tint val="45000"/>
                <a:satMod val="400000"/>
              </a:srgbClr>
            </a:duotone>
          </a:blip>
          <a:stretch/>
        </p:blipFill>
        <p:spPr bwMode="auto">
          <a:xfrm>
            <a:off x="3647728" y="2929563"/>
            <a:ext cx="1121286" cy="112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/>
          <p:nvPr/>
        </p:nvPicPr>
        <p:blipFill>
          <a:blip r:embed="rId6">
            <a:alphaModFix/>
            <a:duotone>
              <a:prstClr val="black"/>
              <a:srgbClr val="009B35">
                <a:tint val="45000"/>
                <a:satMod val="400000"/>
              </a:srgbClr>
            </a:duotone>
          </a:blip>
          <a:stretch/>
        </p:blipFill>
        <p:spPr bwMode="auto">
          <a:xfrm>
            <a:off x="6030276" y="2770961"/>
            <a:ext cx="1438491" cy="143849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 bwMode="auto">
          <a:xfrm rot="484860">
            <a:off x="7479083" y="2919251"/>
            <a:ext cx="1041991" cy="220365"/>
          </a:xfrm>
          <a:custGeom>
            <a:avLst/>
            <a:gdLst/>
            <a:ahLst/>
            <a:cxnLst/>
            <a:rect l="l" t="t" r="r" b="b"/>
            <a:pathLst>
              <a:path w="1225899" h="268376" extrusionOk="0">
                <a:moveTo>
                  <a:pt x="0" y="268376"/>
                </a:moveTo>
                <a:cubicBezTo>
                  <a:pt x="391885" y="-59871"/>
                  <a:pt x="753626" y="-66570"/>
                  <a:pt x="1225899" y="137746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191" name="Google Shape;191;p7"/>
          <p:cNvSpPr/>
          <p:nvPr/>
        </p:nvSpPr>
        <p:spPr bwMode="auto">
          <a:xfrm rot="10315140" flipH="1">
            <a:off x="4878648" y="3884947"/>
            <a:ext cx="1041991" cy="220365"/>
          </a:xfrm>
          <a:custGeom>
            <a:avLst/>
            <a:gdLst/>
            <a:ahLst/>
            <a:cxnLst/>
            <a:rect l="l" t="t" r="r" b="b"/>
            <a:pathLst>
              <a:path w="1225899" h="268376" extrusionOk="0">
                <a:moveTo>
                  <a:pt x="0" y="268376"/>
                </a:moveTo>
                <a:cubicBezTo>
                  <a:pt x="391885" y="-59871"/>
                  <a:pt x="753626" y="-66570"/>
                  <a:pt x="1225899" y="137746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192" name="Google Shape;192;p7"/>
          <p:cNvSpPr/>
          <p:nvPr/>
        </p:nvSpPr>
        <p:spPr bwMode="auto">
          <a:xfrm rot="484860">
            <a:off x="2420556" y="2919251"/>
            <a:ext cx="1041991" cy="220365"/>
          </a:xfrm>
          <a:custGeom>
            <a:avLst/>
            <a:gdLst/>
            <a:ahLst/>
            <a:cxnLst/>
            <a:rect l="l" t="t" r="r" b="b"/>
            <a:pathLst>
              <a:path w="1225899" h="268376" extrusionOk="0">
                <a:moveTo>
                  <a:pt x="0" y="268376"/>
                </a:moveTo>
                <a:cubicBezTo>
                  <a:pt x="391885" y="-59871"/>
                  <a:pt x="753626" y="-66570"/>
                  <a:pt x="1225899" y="137746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b="60859"/>
          <a:stretch/>
        </p:blipFill>
        <p:spPr bwMode="auto">
          <a:xfrm>
            <a:off x="-672752" y="4653136"/>
            <a:ext cx="4045366" cy="2664296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4</a:t>
            </a:fld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767407" y="1199438"/>
            <a:ext cx="10009113" cy="43704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latin typeface="Montserrat" panose="00000500000000000000"/>
              </a:rPr>
              <a:t>Даты проведения:</a:t>
            </a:r>
            <a:r>
              <a:rPr lang="ru-RU" sz="1200" dirty="0">
                <a:latin typeface="Montserrat" panose="00000500000000000000"/>
              </a:rPr>
              <a:t> </a:t>
            </a:r>
            <a:r>
              <a:rPr lang="ru-RU" sz="1200" dirty="0" smtClean="0">
                <a:latin typeface="Montserrat" panose="00000500000000000000"/>
              </a:rPr>
              <a:t>20.09.2022 </a:t>
            </a:r>
            <a:r>
              <a:rPr lang="ru-RU" sz="1200" dirty="0">
                <a:latin typeface="Montserrat" panose="00000500000000000000"/>
              </a:rPr>
              <a:t>– </a:t>
            </a:r>
            <a:r>
              <a:rPr lang="ru-RU" sz="1200" dirty="0" smtClean="0">
                <a:latin typeface="Montserrat" panose="00000500000000000000"/>
              </a:rPr>
              <a:t>20.11.2022 </a:t>
            </a:r>
            <a:r>
              <a:rPr lang="ru-RU" sz="1200" dirty="0">
                <a:latin typeface="Montserrat" panose="00000500000000000000"/>
              </a:rPr>
              <a:t>г.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latin typeface="Montserrat" panose="00000500000000000000"/>
              </a:rPr>
              <a:t>Участники: </a:t>
            </a:r>
            <a:r>
              <a:rPr sz="1200" b="1" dirty="0">
                <a:latin typeface="Montserrat" panose="00000500000000000000"/>
              </a:rPr>
              <a:t> </a:t>
            </a:r>
            <a:r>
              <a:rPr lang="ru-RU" sz="1200" dirty="0">
                <a:latin typeface="Montserrat" panose="00000500000000000000"/>
              </a:rPr>
              <a:t>члены </a:t>
            </a:r>
            <a:r>
              <a:rPr lang="ru-RU" sz="1200" dirty="0" smtClean="0">
                <a:latin typeface="Montserrat" panose="00000500000000000000"/>
              </a:rPr>
              <a:t>МГО Общероссийского Профсоюза образования, члены их семей и те, кто хочет вступить в ряды членов профсоюза</a:t>
            </a:r>
            <a:endParaRPr lang="ru-RU" sz="1200" dirty="0">
              <a:latin typeface="Montserrat" panose="0000050000000000000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latin typeface="Montserrat" panose="00000500000000000000"/>
              </a:rPr>
              <a:t>Плановое количество участников</a:t>
            </a:r>
            <a:r>
              <a:rPr lang="ru-RU" sz="1200" dirty="0">
                <a:latin typeface="Montserrat" panose="00000500000000000000"/>
              </a:rPr>
              <a:t> – </a:t>
            </a:r>
            <a:r>
              <a:rPr lang="ru-RU" sz="1200" dirty="0" smtClean="0">
                <a:latin typeface="Montserrat" panose="00000500000000000000"/>
              </a:rPr>
              <a:t>5 000 </a:t>
            </a:r>
            <a:r>
              <a:rPr lang="ru-RU" sz="1200" dirty="0">
                <a:latin typeface="Montserrat" panose="00000500000000000000"/>
              </a:rPr>
              <a:t>человек </a:t>
            </a:r>
            <a:r>
              <a:rPr lang="ru-RU" sz="1200" dirty="0" smtClean="0">
                <a:latin typeface="Montserrat" panose="00000500000000000000"/>
              </a:rPr>
              <a:t>(2% </a:t>
            </a:r>
            <a:r>
              <a:rPr lang="ru-RU" sz="1200" dirty="0">
                <a:latin typeface="Montserrat" panose="00000500000000000000"/>
              </a:rPr>
              <a:t>вовлечения от общего количества </a:t>
            </a:r>
            <a:r>
              <a:rPr lang="ru-RU" sz="1200" dirty="0" smtClean="0">
                <a:solidFill>
                  <a:srgbClr val="FF0000"/>
                </a:solidFill>
                <a:latin typeface="Montserrat" panose="00000500000000000000"/>
              </a:rPr>
              <a:t>276 000 </a:t>
            </a:r>
            <a:r>
              <a:rPr lang="ru-RU" sz="1200" dirty="0" smtClean="0">
                <a:latin typeface="Montserrat" panose="00000500000000000000"/>
              </a:rPr>
              <a:t>членов профсоюза) </a:t>
            </a:r>
            <a:endParaRPr lang="ru-RU" sz="1200" dirty="0">
              <a:latin typeface="Montserrat" panose="0000050000000000000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latin typeface="Montserrat" panose="00000500000000000000"/>
              </a:rPr>
              <a:t>Тренировочные </a:t>
            </a:r>
            <a:r>
              <a:rPr sz="1200" b="1" dirty="0" err="1">
                <a:latin typeface="Montserrat" panose="00000500000000000000"/>
              </a:rPr>
              <a:t>дисциплин</a:t>
            </a:r>
            <a:r>
              <a:rPr lang="ru-RU" sz="1200" b="1" dirty="0">
                <a:latin typeface="Montserrat" panose="00000500000000000000"/>
              </a:rPr>
              <a:t>ы</a:t>
            </a:r>
            <a:r>
              <a:rPr sz="1200" b="1" dirty="0">
                <a:latin typeface="Montserrat" panose="00000500000000000000"/>
              </a:rPr>
              <a:t>:</a:t>
            </a:r>
            <a:r>
              <a:rPr sz="1200" dirty="0">
                <a:latin typeface="Montserrat" panose="00000500000000000000"/>
              </a:rPr>
              <a:t>  </a:t>
            </a:r>
            <a:r>
              <a:rPr sz="1200" dirty="0" err="1">
                <a:latin typeface="Montserrat" panose="00000500000000000000"/>
              </a:rPr>
              <a:t>ходьба</a:t>
            </a:r>
            <a:r>
              <a:rPr lang="ru-RU" sz="1200" dirty="0">
                <a:latin typeface="Montserrat" panose="00000500000000000000"/>
              </a:rPr>
              <a:t>,</a:t>
            </a:r>
            <a:r>
              <a:rPr sz="1200" dirty="0">
                <a:latin typeface="Montserrat" panose="00000500000000000000"/>
              </a:rPr>
              <a:t> </a:t>
            </a:r>
            <a:r>
              <a:rPr sz="1200" dirty="0" err="1">
                <a:latin typeface="Montserrat" panose="00000500000000000000"/>
              </a:rPr>
              <a:t>бег</a:t>
            </a:r>
            <a:r>
              <a:rPr sz="1200" dirty="0">
                <a:latin typeface="Montserrat" panose="00000500000000000000"/>
              </a:rPr>
              <a:t>,</a:t>
            </a:r>
            <a:r>
              <a:rPr lang="ru-RU" sz="1200" dirty="0">
                <a:latin typeface="Montserrat" panose="00000500000000000000"/>
              </a:rPr>
              <a:t> велосипед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200" b="1" dirty="0" err="1">
                <a:latin typeface="Montserrat" panose="00000500000000000000"/>
              </a:rPr>
              <a:t>Трекеры</a:t>
            </a:r>
            <a:r>
              <a:rPr lang="ru-RU" sz="1200" b="1" dirty="0">
                <a:latin typeface="Montserrat" panose="00000500000000000000"/>
              </a:rPr>
              <a:t> для подключения:</a:t>
            </a:r>
            <a:r>
              <a:rPr lang="ru-RU" sz="1200" dirty="0">
                <a:latin typeface="Montserrat" panose="00000500000000000000"/>
              </a:rPr>
              <a:t> </a:t>
            </a:r>
            <a:r>
              <a:rPr lang="en-US" sz="1200" dirty="0">
                <a:latin typeface="Montserrat" panose="00000500000000000000"/>
              </a:rPr>
              <a:t>Garmin</a:t>
            </a:r>
            <a:r>
              <a:rPr lang="ru-RU" sz="1200" dirty="0">
                <a:latin typeface="Montserrat" panose="00000500000000000000"/>
              </a:rPr>
              <a:t>, </a:t>
            </a:r>
            <a:r>
              <a:rPr lang="en-US" sz="1200" dirty="0">
                <a:latin typeface="Montserrat" panose="00000500000000000000"/>
              </a:rPr>
              <a:t>Polar</a:t>
            </a:r>
            <a:r>
              <a:rPr lang="ru-RU" sz="1200" dirty="0">
                <a:latin typeface="Montserrat" panose="00000500000000000000"/>
              </a:rPr>
              <a:t>, </a:t>
            </a:r>
            <a:r>
              <a:rPr lang="en-US" sz="1200" dirty="0" err="1">
                <a:latin typeface="Montserrat" panose="00000500000000000000"/>
              </a:rPr>
              <a:t>Suunto</a:t>
            </a:r>
            <a:r>
              <a:rPr lang="ru-RU" sz="1200" dirty="0">
                <a:latin typeface="Montserrat" panose="00000500000000000000"/>
              </a:rPr>
              <a:t>, </a:t>
            </a:r>
            <a:r>
              <a:rPr lang="en-US" sz="1200" dirty="0">
                <a:latin typeface="Montserrat" panose="00000500000000000000"/>
              </a:rPr>
              <a:t>Simple Run</a:t>
            </a:r>
            <a:endParaRPr lang="ru-RU" sz="1200" dirty="0">
              <a:latin typeface="Montserrat" panose="00000500000000000000"/>
            </a:endParaRPr>
          </a:p>
          <a:p>
            <a:pPr marL="0" marR="0" indent="0" algn="just">
              <a:spcBef>
                <a:spcPts val="0"/>
              </a:spcBef>
              <a:defRPr/>
            </a:pPr>
            <a:r>
              <a:rPr lang="ru-RU" sz="1200" b="1" dirty="0">
                <a:latin typeface="Montserrat" panose="00000500000000000000"/>
              </a:rPr>
              <a:t>Баллы, получаемые участником:</a:t>
            </a:r>
          </a:p>
          <a:p>
            <a:pPr marL="285750" marR="0"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200" dirty="0">
                <a:latin typeface="Montserrat" panose="00000500000000000000"/>
              </a:rPr>
              <a:t>за регистрацию – 7 баллов</a:t>
            </a:r>
          </a:p>
          <a:p>
            <a:pPr marL="285750" marR="0"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200" dirty="0">
                <a:latin typeface="Montserrat" panose="00000500000000000000"/>
              </a:rPr>
              <a:t>за заполнение анкеты – по 1 баллу за вопрос. З вопроса = 3 балла</a:t>
            </a:r>
          </a:p>
          <a:p>
            <a:pPr marL="285750" marR="0" indent="-285750" algn="just">
              <a:spcBef>
                <a:spcPts val="0"/>
              </a:spcBef>
              <a:buFontTx/>
              <a:buChar char="-"/>
              <a:defRPr/>
            </a:pPr>
            <a:r>
              <a:rPr lang="ru-RU" sz="1200" dirty="0">
                <a:latin typeface="Montserrat" panose="00000500000000000000"/>
              </a:rPr>
              <a:t>за выполнение заданий – в соответствии с карточками заданий или 1 км = 3 балла (бег, </a:t>
            </a:r>
            <a:r>
              <a:rPr lang="ru-RU" sz="1200" dirty="0" smtClean="0">
                <a:latin typeface="Montserrat" panose="00000500000000000000"/>
              </a:rPr>
              <a:t>ходьба в соответствии с фоновым заданием), </a:t>
            </a:r>
            <a:r>
              <a:rPr lang="ru-RU" sz="1200" dirty="0">
                <a:latin typeface="Montserrat" panose="00000500000000000000"/>
              </a:rPr>
              <a:t>1 км = 1 балл (</a:t>
            </a:r>
            <a:r>
              <a:rPr lang="ru-RU" sz="1200" dirty="0" smtClean="0">
                <a:latin typeface="Montserrat" panose="00000500000000000000"/>
              </a:rPr>
              <a:t>велосипед в соответствии с фоновым заданием)</a:t>
            </a:r>
            <a:endParaRPr lang="ru-RU" sz="1200" dirty="0">
              <a:latin typeface="Montserrat" panose="00000500000000000000"/>
            </a:endParaRPr>
          </a:p>
          <a:p>
            <a:pPr marR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latin typeface="Montserrat" panose="00000500000000000000"/>
              </a:rPr>
              <a:t>Поощрения для приобретения за баллы предоставляются </a:t>
            </a:r>
            <a:r>
              <a:rPr lang="ru-RU" sz="1200" dirty="0" smtClean="0">
                <a:latin typeface="Montserrat" panose="00000500000000000000"/>
              </a:rPr>
              <a:t>МГО Общероссийского Профсоюза образования</a:t>
            </a:r>
            <a:r>
              <a:rPr lang="ru-RU" sz="1200" dirty="0" smtClean="0">
                <a:solidFill>
                  <a:srgbClr val="FF0000"/>
                </a:solidFill>
                <a:latin typeface="Montserrat" panose="00000500000000000000"/>
              </a:rPr>
              <a:t> </a:t>
            </a:r>
            <a:r>
              <a:rPr lang="ru-RU" sz="1200" dirty="0" smtClean="0">
                <a:latin typeface="Montserrat" panose="00000500000000000000"/>
              </a:rPr>
              <a:t>и ее партнерами</a:t>
            </a:r>
            <a:endParaRPr lang="ru-RU" sz="1200" dirty="0">
              <a:latin typeface="Montserrat" panose="00000500000000000000"/>
            </a:endParaRPr>
          </a:p>
          <a:p>
            <a:pPr marR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 smtClean="0">
                <a:latin typeface="Montserrat" panose="00000500000000000000"/>
              </a:rPr>
              <a:t>Количество заданий</a:t>
            </a:r>
            <a:r>
              <a:rPr lang="ru-RU" sz="1200" b="1" dirty="0">
                <a:latin typeface="Montserrat" panose="00000500000000000000"/>
              </a:rPr>
              <a:t>: </a:t>
            </a:r>
            <a:r>
              <a:rPr lang="ru-RU" sz="1200" dirty="0">
                <a:latin typeface="Montserrat" panose="00000500000000000000"/>
              </a:rPr>
              <a:t>36 бег, 11 ходьба, 6 вело</a:t>
            </a:r>
          </a:p>
          <a:p>
            <a:pPr>
              <a:spcAft>
                <a:spcPts val="600"/>
              </a:spcAft>
              <a:defRPr/>
            </a:pPr>
            <a:r>
              <a:rPr lang="ru-RU" sz="1200" b="1" dirty="0">
                <a:latin typeface="Montserrat" panose="00000500000000000000"/>
              </a:rPr>
              <a:t>Расчет очков для номинаций производится по формуле: </a:t>
            </a:r>
            <a:r>
              <a:rPr lang="ru-RU" sz="1200" dirty="0">
                <a:latin typeface="Montserrat" panose="00000500000000000000"/>
              </a:rPr>
              <a:t>1 км = 5 очков (бег, ходьба), 1 км = 2 очка – вело</a:t>
            </a:r>
          </a:p>
          <a:p>
            <a:pPr>
              <a:spcAft>
                <a:spcPts val="600"/>
              </a:spcAft>
              <a:defRPr/>
            </a:pPr>
            <a:r>
              <a:rPr lang="ru-RU" sz="1200" b="1" dirty="0">
                <a:latin typeface="Montserrat" panose="00000500000000000000"/>
              </a:rPr>
              <a:t>Общая цель </a:t>
            </a:r>
            <a:r>
              <a:rPr lang="ru-RU" sz="1200" dirty="0" smtClean="0">
                <a:latin typeface="Montserrat" panose="00000500000000000000"/>
              </a:rPr>
              <a:t>– 202 </a:t>
            </a:r>
            <a:r>
              <a:rPr lang="ru-RU" sz="1200" dirty="0">
                <a:latin typeface="Montserrat" panose="00000500000000000000"/>
              </a:rPr>
              <a:t>2</a:t>
            </a:r>
            <a:r>
              <a:rPr lang="ru-RU" sz="1200" dirty="0" smtClean="0">
                <a:latin typeface="Montserrat" panose="00000500000000000000"/>
              </a:rPr>
              <a:t>00 км</a:t>
            </a:r>
            <a:endParaRPr lang="ru-RU" sz="1200" dirty="0">
              <a:latin typeface="Montserrat" panose="00000500000000000000"/>
            </a:endParaRPr>
          </a:p>
          <a:p>
            <a:pPr>
              <a:spcAft>
                <a:spcPts val="600"/>
              </a:spcAft>
              <a:defRPr/>
            </a:pPr>
            <a:r>
              <a:rPr lang="ru-RU" sz="1200" b="1" dirty="0">
                <a:latin typeface="Montserrat" panose="00000500000000000000"/>
              </a:rPr>
              <a:t>Клиентская поддержка: </a:t>
            </a:r>
            <a:r>
              <a:rPr lang="ru-RU" sz="1200" dirty="0">
                <a:latin typeface="Montserrat" panose="00000500000000000000"/>
              </a:rPr>
              <a:t>выделенный </a:t>
            </a:r>
            <a:r>
              <a:rPr lang="en-US" sz="1200" dirty="0">
                <a:latin typeface="Montserrat" panose="00000500000000000000"/>
              </a:rPr>
              <a:t>email </a:t>
            </a:r>
            <a:r>
              <a:rPr lang="ru-RU" sz="1200" dirty="0">
                <a:latin typeface="Montserrat" panose="00000500000000000000"/>
              </a:rPr>
              <a:t>адрес, раздел </a:t>
            </a:r>
            <a:r>
              <a:rPr lang="en-US" sz="1200" dirty="0">
                <a:latin typeface="Montserrat" panose="00000500000000000000"/>
              </a:rPr>
              <a:t>FAQ</a:t>
            </a:r>
            <a:r>
              <a:rPr lang="ru-RU" sz="1200" dirty="0">
                <a:latin typeface="Montserrat" panose="00000500000000000000"/>
              </a:rPr>
              <a:t> на сайте</a:t>
            </a:r>
          </a:p>
          <a:p>
            <a:pPr>
              <a:spcAft>
                <a:spcPts val="600"/>
              </a:spcAft>
              <a:defRPr/>
            </a:pPr>
            <a:r>
              <a:rPr lang="ru-RU" sz="1200" b="1" dirty="0">
                <a:latin typeface="Montserrat" panose="00000500000000000000"/>
              </a:rPr>
              <a:t>Ведение аккаунта проекта в </a:t>
            </a:r>
            <a:r>
              <a:rPr lang="en-US" sz="1200" b="1" dirty="0">
                <a:latin typeface="Montserrat" panose="00000500000000000000"/>
              </a:rPr>
              <a:t>VK</a:t>
            </a:r>
            <a:r>
              <a:rPr lang="ru-RU" sz="1200" b="1" dirty="0">
                <a:latin typeface="Montserrat" panose="00000500000000000000"/>
              </a:rPr>
              <a:t>: </a:t>
            </a:r>
            <a:r>
              <a:rPr lang="ru-RU" sz="1200" dirty="0">
                <a:latin typeface="Montserrat" panose="00000500000000000000"/>
              </a:rPr>
              <a:t>статьи на тему ЗОЖ, попадающие в раздел «Сообщество» на сайте </a:t>
            </a:r>
            <a:r>
              <a:rPr lang="ru-RU" sz="1200" dirty="0" smtClean="0">
                <a:latin typeface="Montserrat" panose="00000500000000000000"/>
              </a:rPr>
              <a:t>Чемпионата</a:t>
            </a:r>
            <a:endParaRPr lang="ru-RU" sz="1200" dirty="0">
              <a:latin typeface="Montserrat" panose="00000500000000000000"/>
            </a:endParaRPr>
          </a:p>
        </p:txBody>
      </p:sp>
      <p:sp>
        <p:nvSpPr>
          <p:cNvPr id="2080607035" name="Заголовок 1"/>
          <p:cNvSpPr>
            <a:spLocks noGrp="1"/>
          </p:cNvSpPr>
          <p:nvPr>
            <p:ph type="title"/>
          </p:nvPr>
        </p:nvSpPr>
        <p:spPr bwMode="auto">
          <a:xfrm>
            <a:off x="1674432" y="332792"/>
            <a:ext cx="10297144" cy="64807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 panose="00000500000000000000"/>
              </a:rPr>
              <a:t>ОСНОВНЫЕ ХАРАКТЕРИСТИКИ ПРОЕКТА</a:t>
            </a:r>
            <a:endParaRPr sz="4800" b="1" dirty="0">
              <a:latin typeface="Montserrat" panose="0000050000000000000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02941"/>
            <a:ext cx="790550" cy="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b="60859"/>
          <a:stretch/>
        </p:blipFill>
        <p:spPr bwMode="auto">
          <a:xfrm>
            <a:off x="-672752" y="4653136"/>
            <a:ext cx="4045366" cy="2664296"/>
          </a:xfrm>
          <a:prstGeom prst="rect">
            <a:avLst/>
          </a:prstGeom>
        </p:spPr>
      </p:pic>
      <p:pic>
        <p:nvPicPr>
          <p:cNvPr id="232" name="Google Shape;232;p9"/>
          <p:cNvPicPr/>
          <p:nvPr/>
        </p:nvPicPr>
        <p:blipFill>
          <a:blip r:embed="rId3">
            <a:alphaModFix/>
          </a:blip>
          <a:stretch/>
        </p:blipFill>
        <p:spPr bwMode="auto">
          <a:xfrm rot="894421">
            <a:off x="4614879" y="5709863"/>
            <a:ext cx="728579" cy="72972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/>
          <p:nvPr/>
        </p:nvSpPr>
        <p:spPr bwMode="auto">
          <a:xfrm>
            <a:off x="4912698" y="4230173"/>
            <a:ext cx="2366605" cy="441409"/>
          </a:xfrm>
          <a:prstGeom prst="roundRect">
            <a:avLst>
              <a:gd name="adj" fmla="val 16667"/>
            </a:avLst>
          </a:prstGeom>
          <a:solidFill>
            <a:srgbClr val="009B35"/>
          </a:solidFill>
          <a:ln>
            <a:noFill/>
          </a:ln>
          <a:effectLst>
            <a:outerShdw blurRad="228600" dist="63500" dir="2700000" sx="99000" sy="99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200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234" name="Google Shape;234;p9"/>
          <p:cNvSpPr txBox="1">
            <a:spLocks noGrp="1"/>
          </p:cNvSpPr>
          <p:nvPr>
            <p:ph type="sldNum" idx="12"/>
          </p:nvPr>
        </p:nvSpPr>
        <p:spPr bwMode="auto">
          <a:xfrm>
            <a:off x="9212764" y="642250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ru-RU" sz="1800" b="1">
                <a:solidFill>
                  <a:srgbClr val="FF0000"/>
                </a:solidFill>
                <a:latin typeface="Montserrat" panose="020B0604020202020204" charset="-52"/>
              </a:rPr>
              <a:pPr>
                <a:defRPr/>
              </a:pPr>
              <a:t>5</a:t>
            </a:fld>
            <a:endParaRPr sz="1800" b="1" dirty="0">
              <a:solidFill>
                <a:srgbClr val="FF0000"/>
              </a:solidFill>
              <a:latin typeface="Montserrat" panose="020B0604020202020204" charset="-52"/>
            </a:endParaRPr>
          </a:p>
        </p:txBody>
      </p: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 bwMode="auto">
          <a:xfrm>
            <a:off x="1733856" y="399109"/>
            <a:ext cx="10319414" cy="60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  <a:defRPr/>
            </a:pPr>
            <a:r>
              <a:rPr lang="ru-RU" sz="3600" b="1" dirty="0" smtClean="0">
                <a:solidFill>
                  <a:srgbClr val="595959"/>
                </a:solidFill>
                <a:latin typeface="Montserrat" panose="020B0604020202020204" charset="-52"/>
                <a:ea typeface="Montserrat"/>
                <a:cs typeface="Montserrat"/>
              </a:rPr>
              <a:t>ОСНОВНОЙ ГЕЙМПЛЭЙ</a:t>
            </a:r>
            <a:endParaRPr sz="3600" b="1" dirty="0">
              <a:solidFill>
                <a:srgbClr val="595959"/>
              </a:solidFill>
              <a:latin typeface="Montserrat" panose="020B0604020202020204" charset="-52"/>
              <a:ea typeface="Montserrat"/>
              <a:cs typeface="Montserrat"/>
            </a:endParaRPr>
          </a:p>
        </p:txBody>
      </p:sp>
      <p:pic>
        <p:nvPicPr>
          <p:cNvPr id="239" name="Google Shape;239;p9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137587" y="3764597"/>
            <a:ext cx="608597" cy="60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4251702" y="5823221"/>
            <a:ext cx="575743" cy="5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3782061" y="5797212"/>
            <a:ext cx="575743" cy="5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3450975" y="5851721"/>
            <a:ext cx="466512" cy="46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3491334" y="3646090"/>
            <a:ext cx="718840" cy="71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/>
          <p:cNvPicPr/>
          <p:nvPr/>
        </p:nvPicPr>
        <p:blipFill>
          <a:blip r:embed="rId9">
            <a:alphaModFix/>
          </a:blip>
          <a:stretch/>
        </p:blipFill>
        <p:spPr bwMode="auto">
          <a:xfrm>
            <a:off x="7296423" y="5376017"/>
            <a:ext cx="1970918" cy="1205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9"/>
          <p:cNvGrpSpPr/>
          <p:nvPr/>
        </p:nvGrpSpPr>
        <p:grpSpPr bwMode="auto">
          <a:xfrm>
            <a:off x="5074761" y="2229412"/>
            <a:ext cx="2109744" cy="1706781"/>
            <a:chOff x="4138247" y="1588218"/>
            <a:chExt cx="2589660" cy="2095033"/>
          </a:xfrm>
        </p:grpSpPr>
        <p:pic>
          <p:nvPicPr>
            <p:cNvPr id="246" name="Google Shape;246;p9"/>
            <p:cNvPicPr/>
            <p:nvPr/>
          </p:nvPicPr>
          <p:blipFill>
            <a:blip r:embed="rId10">
              <a:alphaModFix/>
            </a:blip>
            <a:stretch/>
          </p:blipFill>
          <p:spPr bwMode="auto">
            <a:xfrm>
              <a:off x="4138247" y="1901006"/>
              <a:ext cx="1347981" cy="140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9"/>
            <p:cNvPicPr/>
            <p:nvPr/>
          </p:nvPicPr>
          <p:blipFill>
            <a:blip r:embed="rId11">
              <a:alphaModFix/>
            </a:blip>
            <a:stretch/>
          </p:blipFill>
          <p:spPr bwMode="auto">
            <a:xfrm>
              <a:off x="5486228" y="1963467"/>
              <a:ext cx="1241679" cy="128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9"/>
            <p:cNvPicPr/>
            <p:nvPr/>
          </p:nvPicPr>
          <p:blipFill>
            <a:blip r:embed="rId12">
              <a:alphaModFix/>
            </a:blip>
            <a:stretch/>
          </p:blipFill>
          <p:spPr bwMode="auto">
            <a:xfrm>
              <a:off x="4629333" y="1588218"/>
              <a:ext cx="1645770" cy="20950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9"/>
          <p:cNvGrpSpPr/>
          <p:nvPr/>
        </p:nvGrpSpPr>
        <p:grpSpPr bwMode="auto">
          <a:xfrm>
            <a:off x="923205" y="2190559"/>
            <a:ext cx="2234358" cy="2129798"/>
            <a:chOff x="923205" y="2190559"/>
            <a:chExt cx="2234358" cy="2129798"/>
          </a:xfrm>
        </p:grpSpPr>
        <p:pic>
          <p:nvPicPr>
            <p:cNvPr id="250" name="Google Shape;250;p9"/>
            <p:cNvPicPr/>
            <p:nvPr/>
          </p:nvPicPr>
          <p:blipFill>
            <a:blip r:embed="rId13">
              <a:alphaModFix/>
            </a:blip>
            <a:stretch/>
          </p:blipFill>
          <p:spPr bwMode="auto">
            <a:xfrm rot="-1055275">
              <a:off x="1040892" y="2967307"/>
              <a:ext cx="823472" cy="906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9"/>
            <p:cNvPicPr/>
            <p:nvPr/>
          </p:nvPicPr>
          <p:blipFill>
            <a:blip r:embed="rId14">
              <a:alphaModFix/>
            </a:blip>
            <a:stretch/>
          </p:blipFill>
          <p:spPr bwMode="auto">
            <a:xfrm>
              <a:off x="1628100" y="2535120"/>
              <a:ext cx="1529463" cy="1540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9"/>
            <p:cNvPicPr/>
            <p:nvPr/>
          </p:nvPicPr>
          <p:blipFill>
            <a:blip r:embed="rId15">
              <a:alphaModFix/>
            </a:blip>
            <a:stretch/>
          </p:blipFill>
          <p:spPr bwMode="auto">
            <a:xfrm>
              <a:off x="1406074" y="3195929"/>
              <a:ext cx="1055613" cy="1124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9"/>
            <p:cNvPicPr/>
            <p:nvPr/>
          </p:nvPicPr>
          <p:blipFill>
            <a:blip r:embed="rId16">
              <a:alphaModFix/>
            </a:blip>
            <a:stretch/>
          </p:blipFill>
          <p:spPr bwMode="auto">
            <a:xfrm rot="-896298">
              <a:off x="1406074" y="2276296"/>
              <a:ext cx="787458" cy="932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" name="Google Shape;254;p9"/>
          <p:cNvGrpSpPr/>
          <p:nvPr/>
        </p:nvGrpSpPr>
        <p:grpSpPr bwMode="auto">
          <a:xfrm>
            <a:off x="8879662" y="2169084"/>
            <a:ext cx="2683239" cy="2149962"/>
            <a:chOff x="9405908" y="3643436"/>
            <a:chExt cx="3119487" cy="2499509"/>
          </a:xfrm>
        </p:grpSpPr>
        <p:pic>
          <p:nvPicPr>
            <p:cNvPr id="255" name="Google Shape;255;p9"/>
            <p:cNvPicPr/>
            <p:nvPr/>
          </p:nvPicPr>
          <p:blipFill>
            <a:blip r:embed="rId17">
              <a:alphaModFix/>
            </a:blip>
            <a:stretch/>
          </p:blipFill>
          <p:spPr bwMode="auto">
            <a:xfrm>
              <a:off x="9405908" y="3886680"/>
              <a:ext cx="2366605" cy="2256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9"/>
            <p:cNvPicPr/>
            <p:nvPr/>
          </p:nvPicPr>
          <p:blipFill>
            <a:blip r:embed="rId18">
              <a:alphaModFix/>
            </a:blip>
            <a:stretch/>
          </p:blipFill>
          <p:spPr bwMode="auto">
            <a:xfrm>
              <a:off x="10000788" y="3643436"/>
              <a:ext cx="2127754" cy="1988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9"/>
            <p:cNvPicPr/>
            <p:nvPr/>
          </p:nvPicPr>
          <p:blipFill>
            <a:blip r:embed="rId19">
              <a:alphaModFix/>
            </a:blip>
            <a:stretch/>
          </p:blipFill>
          <p:spPr bwMode="auto">
            <a:xfrm>
              <a:off x="10775313" y="4356168"/>
              <a:ext cx="1750082" cy="15742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/>
          <p:nvPr/>
        </p:nvSpPr>
        <p:spPr bwMode="auto">
          <a:xfrm>
            <a:off x="4879700" y="4282072"/>
            <a:ext cx="25452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  <a:ea typeface="Montserrat"/>
                <a:cs typeface="Montserrat"/>
              </a:rPr>
              <a:t>Выполнить задание</a:t>
            </a:r>
            <a:endParaRPr dirty="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sp>
        <p:nvSpPr>
          <p:cNvPr id="259" name="Google Shape;259;p9"/>
          <p:cNvSpPr txBox="1"/>
          <p:nvPr/>
        </p:nvSpPr>
        <p:spPr bwMode="auto">
          <a:xfrm>
            <a:off x="7734379" y="4349942"/>
            <a:ext cx="122982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1200" b="1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Получить очки</a:t>
            </a:r>
            <a:endParaRPr sz="200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sp>
        <p:nvSpPr>
          <p:cNvPr id="260" name="Google Shape;260;p9"/>
          <p:cNvSpPr txBox="1"/>
          <p:nvPr/>
        </p:nvSpPr>
        <p:spPr bwMode="auto">
          <a:xfrm>
            <a:off x="3140870" y="4334907"/>
            <a:ext cx="13356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1200" b="1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Получить баллы</a:t>
            </a:r>
            <a:endParaRPr sz="200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sp>
        <p:nvSpPr>
          <p:cNvPr id="261" name="Google Shape;261;p9"/>
          <p:cNvSpPr txBox="1"/>
          <p:nvPr/>
        </p:nvSpPr>
        <p:spPr bwMode="auto">
          <a:xfrm>
            <a:off x="4912698" y="1883533"/>
            <a:ext cx="238372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Взять задание</a:t>
            </a:r>
            <a:endParaRPr sz="2000" dirty="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cxnSp>
        <p:nvCxnSpPr>
          <p:cNvPr id="262" name="Google Shape;262;p9"/>
          <p:cNvCxnSpPr>
            <a:cxnSpLocks/>
          </p:cNvCxnSpPr>
          <p:nvPr/>
        </p:nvCxnSpPr>
        <p:spPr bwMode="auto">
          <a:xfrm>
            <a:off x="6096000" y="3824853"/>
            <a:ext cx="0" cy="32914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3" name="Google Shape;263;p9"/>
          <p:cNvSpPr txBox="1"/>
          <p:nvPr/>
        </p:nvSpPr>
        <p:spPr bwMode="auto">
          <a:xfrm>
            <a:off x="3782061" y="4979576"/>
            <a:ext cx="12726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1200" b="1" dirty="0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Стать лучше!</a:t>
            </a:r>
            <a:endParaRPr sz="2000" dirty="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sp>
        <p:nvSpPr>
          <p:cNvPr id="264" name="Google Shape;264;p9"/>
          <p:cNvSpPr txBox="1"/>
          <p:nvPr/>
        </p:nvSpPr>
        <p:spPr bwMode="auto">
          <a:xfrm>
            <a:off x="7277253" y="4961156"/>
            <a:ext cx="169469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1200" b="1" dirty="0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Достичь общей цели!</a:t>
            </a:r>
            <a:endParaRPr sz="2000" dirty="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sp>
        <p:nvSpPr>
          <p:cNvPr id="265" name="Google Shape;265;p9"/>
          <p:cNvSpPr txBox="1"/>
          <p:nvPr/>
        </p:nvSpPr>
        <p:spPr bwMode="auto">
          <a:xfrm>
            <a:off x="9686271" y="4282724"/>
            <a:ext cx="11929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1200" b="1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Продвинуться</a:t>
            </a:r>
            <a:endParaRPr sz="2000">
              <a:solidFill>
                <a:srgbClr val="000000"/>
              </a:solidFill>
              <a:latin typeface="Montserrat" panose="020B0604020202020204" charset="-52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1200" b="1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В номинациях</a:t>
            </a:r>
            <a:endParaRPr sz="200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sp>
        <p:nvSpPr>
          <p:cNvPr id="266" name="Google Shape;266;p9"/>
          <p:cNvSpPr txBox="1"/>
          <p:nvPr/>
        </p:nvSpPr>
        <p:spPr bwMode="auto">
          <a:xfrm>
            <a:off x="1243999" y="4299594"/>
            <a:ext cx="15156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1200" b="1" dirty="0">
                <a:solidFill>
                  <a:srgbClr val="000000"/>
                </a:solidFill>
                <a:latin typeface="Montserrat" panose="020B0604020202020204" charset="-52"/>
                <a:ea typeface="Montserrat"/>
                <a:cs typeface="Montserrat"/>
              </a:rPr>
              <a:t>Потратить баллы на поощрения</a:t>
            </a:r>
            <a:endParaRPr sz="2000" dirty="0">
              <a:solidFill>
                <a:srgbClr val="000000"/>
              </a:solidFill>
              <a:latin typeface="Montserrat" panose="020B0604020202020204" charset="-52"/>
            </a:endParaRPr>
          </a:p>
        </p:txBody>
      </p:sp>
      <p:cxnSp>
        <p:nvCxnSpPr>
          <p:cNvPr id="267" name="Google Shape;267;p9"/>
          <p:cNvCxnSpPr>
            <a:cxnSpLocks/>
          </p:cNvCxnSpPr>
          <p:nvPr/>
        </p:nvCxnSpPr>
        <p:spPr bwMode="auto">
          <a:xfrm rot="10800000">
            <a:off x="4533277" y="4450877"/>
            <a:ext cx="29416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8" name="Google Shape;268;p9"/>
          <p:cNvCxnSpPr>
            <a:cxnSpLocks/>
          </p:cNvCxnSpPr>
          <p:nvPr/>
        </p:nvCxnSpPr>
        <p:spPr bwMode="auto">
          <a:xfrm flipH="1">
            <a:off x="4874673" y="4726343"/>
            <a:ext cx="560727" cy="821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9" name="Google Shape;269;p9"/>
          <p:cNvCxnSpPr>
            <a:cxnSpLocks/>
          </p:cNvCxnSpPr>
          <p:nvPr/>
        </p:nvCxnSpPr>
        <p:spPr bwMode="auto">
          <a:xfrm rot="10800000">
            <a:off x="2783632" y="4450877"/>
            <a:ext cx="29416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1" name="Google Shape;271;p9"/>
          <p:cNvCxnSpPr>
            <a:cxnSpLocks/>
          </p:cNvCxnSpPr>
          <p:nvPr/>
        </p:nvCxnSpPr>
        <p:spPr bwMode="auto">
          <a:xfrm>
            <a:off x="9135108" y="4450877"/>
            <a:ext cx="29416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2" name="Google Shape;272;p9"/>
          <p:cNvCxnSpPr>
            <a:cxnSpLocks/>
          </p:cNvCxnSpPr>
          <p:nvPr/>
        </p:nvCxnSpPr>
        <p:spPr bwMode="auto">
          <a:xfrm>
            <a:off x="6815615" y="4726343"/>
            <a:ext cx="560727" cy="821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3" name="Google Shape;273;p9"/>
          <p:cNvCxnSpPr>
            <a:cxnSpLocks/>
          </p:cNvCxnSpPr>
          <p:nvPr/>
        </p:nvCxnSpPr>
        <p:spPr bwMode="auto">
          <a:xfrm>
            <a:off x="7385463" y="4450877"/>
            <a:ext cx="29416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  <p:cxnSp>
        <p:nvCxnSpPr>
          <p:cNvPr id="3" name="Скругленная соединительная линия 2"/>
          <p:cNvCxnSpPr/>
          <p:nvPr/>
        </p:nvCxnSpPr>
        <p:spPr>
          <a:xfrm rot="5400000" flipH="1" flipV="1">
            <a:off x="3573195" y="1261087"/>
            <a:ext cx="651585" cy="243461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/>
          <p:nvPr/>
        </p:nvCxnSpPr>
        <p:spPr bwMode="auto">
          <a:xfrm rot="16200000" flipV="1">
            <a:off x="7956089" y="1193245"/>
            <a:ext cx="651585" cy="243461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7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b="60859"/>
          <a:stretch/>
        </p:blipFill>
        <p:spPr bwMode="auto">
          <a:xfrm>
            <a:off x="-672752" y="4653136"/>
            <a:ext cx="4045366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6</a:t>
            </a:fld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25683" y="1319812"/>
            <a:ext cx="986509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793" indent="-217793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ru-RU" sz="1400" dirty="0" smtClean="0">
                <a:latin typeface="Montserrat"/>
                <a:ea typeface="Montserrat"/>
                <a:cs typeface="Montserrat"/>
              </a:rPr>
              <a:t>Член профсоюза или член семьи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заходит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на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сайт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Чемпионата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, </a:t>
            </a:r>
            <a:r>
              <a:rPr sz="1400" dirty="0" err="1">
                <a:latin typeface="Montserrat"/>
                <a:ea typeface="Montserrat"/>
                <a:cs typeface="Montserrat"/>
              </a:rPr>
              <a:t>регистрируется</a:t>
            </a:r>
            <a:r>
              <a:rPr sz="1400" dirty="0">
                <a:latin typeface="Montserrat"/>
                <a:ea typeface="Montserrat"/>
                <a:cs typeface="Montserrat"/>
              </a:rPr>
              <a:t>,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подключает</a:t>
            </a:r>
            <a:r>
              <a:rPr sz="1400" dirty="0">
                <a:latin typeface="Montserrat"/>
                <a:ea typeface="Montserrat"/>
                <a:cs typeface="Montserrat"/>
              </a:rPr>
              <a:t> трекер и </a:t>
            </a:r>
            <a:r>
              <a:rPr sz="1400" dirty="0" err="1">
                <a:latin typeface="Montserrat"/>
                <a:ea typeface="Montserrat"/>
                <a:cs typeface="Montserrat"/>
              </a:rPr>
              <a:t>становится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участником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. </a:t>
            </a:r>
            <a:r>
              <a:rPr lang="ru-RU" sz="1400" b="1" dirty="0" smtClean="0">
                <a:latin typeface="Montserrat"/>
                <a:ea typeface="Montserrat"/>
                <a:cs typeface="Montserrat"/>
              </a:rPr>
              <a:t>Начинаем движение –</a:t>
            </a:r>
            <a:r>
              <a:rPr lang="ru-RU" sz="1400" b="1" dirty="0">
                <a:latin typeface="Montserrat"/>
                <a:ea typeface="Montserrat"/>
                <a:cs typeface="Montserrat"/>
              </a:rPr>
              <a:t> </a:t>
            </a:r>
            <a:r>
              <a:rPr lang="ru-RU" sz="1400" b="1" dirty="0" smtClean="0">
                <a:latin typeface="Montserrat"/>
                <a:ea typeface="Montserrat"/>
                <a:cs typeface="Montserrat"/>
              </a:rPr>
              <a:t>выбираем активность по силам. Без движения нет поощрения!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 smtClean="0">
                <a:latin typeface="Montserrat"/>
                <a:ea typeface="Montserrat"/>
                <a:cs typeface="Montserrat"/>
              </a:rPr>
              <a:t>2. 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Участник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выбирает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задани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е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и </a:t>
            </a:r>
            <a:r>
              <a:rPr lang="ru-RU" sz="1400" dirty="0">
                <a:latin typeface="Montserrat"/>
                <a:ea typeface="Montserrat"/>
                <a:cs typeface="Montserrat"/>
              </a:rPr>
              <a:t>выполняет его. Сложность в каждом задании разная и зависит от времени тренировки и преодоленной дистанции, поэтому количество очков и баллов также разное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 smtClean="0">
                <a:latin typeface="Montserrat"/>
                <a:ea typeface="Montserrat"/>
                <a:cs typeface="Montserrat"/>
              </a:rPr>
              <a:t>3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. </a:t>
            </a:r>
            <a:r>
              <a:rPr sz="1400" dirty="0" err="1">
                <a:latin typeface="Montserrat"/>
                <a:ea typeface="Montserrat"/>
                <a:cs typeface="Montserrat"/>
              </a:rPr>
              <a:t>За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каждое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выполненное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задание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участник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получает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очки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 </a:t>
            </a:r>
            <a:r>
              <a:rPr sz="1400" dirty="0">
                <a:latin typeface="Montserrat"/>
                <a:ea typeface="Montserrat"/>
                <a:cs typeface="Montserrat"/>
              </a:rPr>
              <a:t>и 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баллы</a:t>
            </a:r>
            <a:endParaRPr lang="ru-RU" sz="1400" dirty="0">
              <a:latin typeface="Montserrat"/>
              <a:ea typeface="Montserrat"/>
              <a:cs typeface="Montserra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 smtClean="0">
                <a:latin typeface="Montserrat"/>
                <a:ea typeface="Montserrat"/>
                <a:cs typeface="Montserrat"/>
              </a:rPr>
              <a:t>4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. </a:t>
            </a:r>
            <a:r>
              <a:rPr sz="1400" dirty="0" err="1">
                <a:latin typeface="Montserrat"/>
                <a:ea typeface="Montserrat"/>
                <a:cs typeface="Montserrat"/>
              </a:rPr>
              <a:t>Очки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участника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за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все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тренировки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суммируются</a:t>
            </a:r>
            <a:r>
              <a:rPr sz="1400" dirty="0">
                <a:latin typeface="Montserrat"/>
                <a:ea typeface="Montserrat"/>
                <a:cs typeface="Montserrat"/>
              </a:rPr>
              <a:t> и </a:t>
            </a:r>
            <a:r>
              <a:rPr sz="1400" dirty="0" err="1">
                <a:latin typeface="Montserrat"/>
                <a:ea typeface="Montserrat"/>
                <a:cs typeface="Montserrat"/>
              </a:rPr>
              <a:t>идут</a:t>
            </a:r>
            <a:r>
              <a:rPr sz="1400" dirty="0">
                <a:latin typeface="Montserrat"/>
                <a:ea typeface="Montserrat"/>
                <a:cs typeface="Montserrat"/>
              </a:rPr>
              <a:t> в </a:t>
            </a:r>
            <a:r>
              <a:rPr sz="1400" dirty="0" err="1">
                <a:latin typeface="Montserrat"/>
                <a:ea typeface="Montserrat"/>
                <a:cs typeface="Montserrat"/>
              </a:rPr>
              <a:t>рейтинг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номинаций</a:t>
            </a:r>
            <a:r>
              <a:rPr sz="1400" dirty="0">
                <a:latin typeface="Montserrat"/>
                <a:ea typeface="Montserrat"/>
                <a:cs typeface="Montserrat"/>
              </a:rPr>
              <a:t>, а </a:t>
            </a:r>
            <a:r>
              <a:rPr sz="1400" dirty="0" err="1">
                <a:latin typeface="Montserrat"/>
                <a:ea typeface="Montserrat"/>
                <a:cs typeface="Montserrat"/>
              </a:rPr>
              <a:t>баллы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- 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в </a:t>
            </a:r>
            <a:r>
              <a:rPr sz="1400" dirty="0" err="1">
                <a:latin typeface="Montserrat"/>
                <a:ea typeface="Montserrat"/>
                <a:cs typeface="Montserrat"/>
              </a:rPr>
              <a:t>кошелек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для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приобретения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поощрений</a:t>
            </a:r>
            <a:endParaRPr sz="1400" dirty="0">
              <a:latin typeface="Montserrat"/>
              <a:ea typeface="Montserrat"/>
              <a:cs typeface="Montserra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 smtClean="0">
                <a:latin typeface="Montserrat"/>
                <a:ea typeface="Montserrat"/>
                <a:cs typeface="Montserrat"/>
              </a:rPr>
              <a:t>5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. </a:t>
            </a:r>
            <a:r>
              <a:rPr sz="1400" dirty="0" err="1">
                <a:latin typeface="Montserrat"/>
                <a:ea typeface="Montserrat"/>
                <a:cs typeface="Montserrat"/>
              </a:rPr>
              <a:t>Номинации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позволяют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вовлечь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всех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участников</a:t>
            </a:r>
            <a:r>
              <a:rPr sz="1400" dirty="0">
                <a:latin typeface="Montserrat"/>
                <a:ea typeface="Montserrat"/>
                <a:cs typeface="Montserrat"/>
              </a:rPr>
              <a:t> в </a:t>
            </a:r>
            <a:r>
              <a:rPr sz="1400" dirty="0" err="1">
                <a:latin typeface="Montserrat"/>
                <a:ea typeface="Montserrat"/>
                <a:cs typeface="Montserrat"/>
              </a:rPr>
              <a:t>увлекательные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соревнования</a:t>
            </a:r>
            <a:r>
              <a:rPr sz="1400" dirty="0">
                <a:latin typeface="Montserrat"/>
                <a:ea typeface="Montserrat"/>
                <a:cs typeface="Montserrat"/>
              </a:rPr>
              <a:t> и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предусматривают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охват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всех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возрастных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категорий</a:t>
            </a:r>
            <a:r>
              <a:rPr sz="1400" dirty="0">
                <a:latin typeface="Montserrat"/>
                <a:ea typeface="Montserrat"/>
                <a:cs typeface="Montserrat"/>
              </a:rPr>
              <a:t>, а </a:t>
            </a:r>
            <a:r>
              <a:rPr sz="1400" dirty="0" err="1">
                <a:latin typeface="Montserrat"/>
                <a:ea typeface="Montserrat"/>
                <a:cs typeface="Montserrat"/>
              </a:rPr>
              <a:t>также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деление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по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половому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признаку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. Предусмотрены индивидуальные и командные номинации</a:t>
            </a:r>
            <a:endParaRPr sz="1400" dirty="0">
              <a:latin typeface="Montserrat"/>
              <a:ea typeface="Montserrat"/>
              <a:cs typeface="Montserra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 smtClean="0">
                <a:latin typeface="Montserrat"/>
                <a:ea typeface="Montserrat"/>
                <a:cs typeface="Montserrat"/>
              </a:rPr>
              <a:t>6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. </a:t>
            </a:r>
            <a:r>
              <a:rPr sz="1400" dirty="0" err="1">
                <a:latin typeface="Montserrat"/>
                <a:ea typeface="Montserrat"/>
                <a:cs typeface="Montserrat"/>
              </a:rPr>
              <a:t>Участник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обменивает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баллы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на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ценные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поощрения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через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витрину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поощрений</a:t>
            </a:r>
            <a:r>
              <a:rPr sz="1400" dirty="0">
                <a:latin typeface="Montserrat"/>
                <a:ea typeface="Montserrat"/>
                <a:cs typeface="Montserrat"/>
              </a:rPr>
              <a:t>, </a:t>
            </a:r>
            <a:r>
              <a:rPr sz="1400" dirty="0" err="1">
                <a:latin typeface="Montserrat"/>
                <a:ea typeface="Montserrat"/>
                <a:cs typeface="Montserrat"/>
              </a:rPr>
              <a:t>на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которой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представлено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множество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«конфеток» </a:t>
            </a:r>
            <a:endParaRPr sz="1400" dirty="0">
              <a:latin typeface="Montserrat"/>
              <a:ea typeface="Montserrat"/>
              <a:cs typeface="Montserra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 smtClean="0">
                <a:latin typeface="Montserrat"/>
                <a:ea typeface="Montserrat"/>
                <a:cs typeface="Montserrat"/>
              </a:rPr>
              <a:t>7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. </a:t>
            </a:r>
            <a:r>
              <a:rPr sz="1400" dirty="0" err="1">
                <a:latin typeface="Montserrat"/>
                <a:ea typeface="Montserrat"/>
                <a:cs typeface="Montserrat"/>
              </a:rPr>
              <a:t>Для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участников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определена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общая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цель</a:t>
            </a:r>
            <a:r>
              <a:rPr lang="ru-RU" sz="1400" dirty="0">
                <a:latin typeface="Montserrat"/>
                <a:ea typeface="Montserrat"/>
                <a:cs typeface="Montserrat"/>
              </a:rPr>
              <a:t> -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набрать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совместно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202 200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километров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 в честь 2022 года.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 err="1">
                <a:latin typeface="Montserrat"/>
                <a:ea typeface="Montserrat"/>
                <a:cs typeface="Montserrat"/>
              </a:rPr>
              <a:t>К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аждый</a:t>
            </a:r>
            <a:r>
              <a:rPr sz="1400" dirty="0" smtClean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участник</a:t>
            </a:r>
            <a:r>
              <a:rPr sz="1400" dirty="0">
                <a:latin typeface="Montserrat"/>
                <a:ea typeface="Montserrat"/>
                <a:cs typeface="Montserrat"/>
              </a:rPr>
              <a:t>, </a:t>
            </a:r>
            <a:r>
              <a:rPr sz="1400" dirty="0" err="1">
                <a:latin typeface="Montserrat"/>
                <a:ea typeface="Montserrat"/>
                <a:cs typeface="Montserrat"/>
              </a:rPr>
              <a:t>совершая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тренировки</a:t>
            </a:r>
            <a:r>
              <a:rPr lang="ru-RU" sz="1400" dirty="0">
                <a:latin typeface="Montserrat"/>
                <a:ea typeface="Montserrat"/>
                <a:cs typeface="Montserrat"/>
              </a:rPr>
              <a:t>,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вносит</a:t>
            </a:r>
            <a:r>
              <a:rPr sz="1400" dirty="0">
                <a:latin typeface="Montserrat"/>
                <a:ea typeface="Montserrat"/>
                <a:cs typeface="Montserrat"/>
              </a:rPr>
              <a:t> в </a:t>
            </a:r>
            <a:r>
              <a:rPr sz="1400" dirty="0" err="1">
                <a:latin typeface="Montserrat"/>
                <a:ea typeface="Montserrat"/>
                <a:cs typeface="Montserrat"/>
              </a:rPr>
              <a:t>нее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latin typeface="Montserrat"/>
                <a:ea typeface="Montserrat"/>
                <a:cs typeface="Montserrat"/>
              </a:rPr>
              <a:t>свой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sz="1400" dirty="0" err="1" smtClean="0">
                <a:latin typeface="Montserrat"/>
                <a:ea typeface="Montserrat"/>
                <a:cs typeface="Montserrat"/>
              </a:rPr>
              <a:t>вклад</a:t>
            </a:r>
            <a:endParaRPr lang="ru-RU" sz="1400" dirty="0">
              <a:latin typeface="Montserrat"/>
              <a:ea typeface="Montserrat"/>
              <a:cs typeface="Montserrat"/>
            </a:endParaRPr>
          </a:p>
          <a:p>
            <a:pPr algn="just">
              <a:spcBef>
                <a:spcPts val="0"/>
              </a:spcBef>
              <a:defRPr/>
            </a:pPr>
            <a:endParaRPr sz="14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2080607035" name="Заголовок 1"/>
          <p:cNvSpPr>
            <a:spLocks noGrp="1"/>
          </p:cNvSpPr>
          <p:nvPr>
            <p:ph type="title"/>
          </p:nvPr>
        </p:nvSpPr>
        <p:spPr bwMode="auto">
          <a:xfrm>
            <a:off x="1737978" y="377669"/>
            <a:ext cx="10297144" cy="64807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 panose="00000500000000000000"/>
              </a:rPr>
              <a:t>СЦЕНАРИЙ ДЛЯ УЧАСТНИКА</a:t>
            </a:r>
            <a:endParaRPr sz="4800" b="1" dirty="0">
              <a:latin typeface="Montserrat" panose="0000050000000000000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b="60859"/>
          <a:stretch/>
        </p:blipFill>
        <p:spPr bwMode="auto">
          <a:xfrm>
            <a:off x="-672752" y="4653136"/>
            <a:ext cx="404536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83432" y="1700808"/>
            <a:ext cx="10297144" cy="23762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b="1" dirty="0" smtClean="0">
                <a:solidFill>
                  <a:srgbClr val="009B35"/>
                </a:solidFill>
                <a:latin typeface="Montserrat"/>
              </a:rPr>
              <a:t>А ЧТО ЕЩЕ?</a:t>
            </a:r>
            <a:endParaRPr sz="7200" dirty="0">
              <a:solidFill>
                <a:srgbClr val="009B35"/>
              </a:solidFill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b="60859"/>
          <a:stretch/>
        </p:blipFill>
        <p:spPr bwMode="auto">
          <a:xfrm>
            <a:off x="-672752" y="4653136"/>
            <a:ext cx="4045366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8</a:t>
            </a:fld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1631504" y="403642"/>
            <a:ext cx="10515600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/>
              </a:rPr>
              <a:t>МАРКЕТ, БАЛЛЫ, ПООЩРЕНИЯ</a:t>
            </a:r>
            <a:endParaRPr sz="4800" b="1" dirty="0">
              <a:latin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2135990"/>
            <a:ext cx="3960440" cy="366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4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Маркете</a:t>
            </a:r>
            <a:r>
              <a:rPr lang="ru-RU" sz="14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могут быть представлены </a:t>
            </a:r>
            <a:r>
              <a:rPr lang="ru-RU" sz="14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виды </a:t>
            </a:r>
            <a:r>
              <a:rPr lang="ru-RU" sz="14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поощрений. Поощрения выдаются только членам профсоюза: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ru-RU" sz="1400" dirty="0" smtClean="0">
              <a:solidFill>
                <a:srgbClr val="000000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1400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Нематериальные поощрения:</a:t>
            </a:r>
          </a:p>
          <a:p>
            <a:pPr marL="360363" lvl="0" fontAlgn="base"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История успеха (размещение на сайте МГО статьи об участнике) </a:t>
            </a:r>
          </a:p>
          <a:p>
            <a:pPr marL="360363" lvl="0" fontAlgn="base"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Фотосессия ЖИТЬ.УЧИТЬ.БЕЖАТЬ </a:t>
            </a:r>
          </a:p>
          <a:p>
            <a:pPr marL="360363" lvl="0" fontAlgn="base"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Блиц-интервью с участником проекта в группе ВК (статья)</a:t>
            </a:r>
          </a:p>
          <a:p>
            <a:pPr marL="360363" lvl="0" fontAlgn="base"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Семинар </a:t>
            </a:r>
            <a:r>
              <a:rPr lang="ru-RU" sz="12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по питанию в </a:t>
            </a:r>
            <a:r>
              <a:rPr lang="en-US" sz="12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World </a:t>
            </a:r>
            <a:r>
              <a:rPr lang="en-US" sz="12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endParaRPr lang="ru-RU" sz="1200" dirty="0" smtClean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fontAlgn="base"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Звание </a:t>
            </a:r>
            <a:r>
              <a:rPr lang="ru-RU" sz="1200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амбассадора</a:t>
            </a:r>
            <a:r>
              <a:rPr lang="ru-RU" sz="12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проекта </a:t>
            </a:r>
            <a:r>
              <a:rPr lang="ru-RU" sz="12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(может быть вне </a:t>
            </a:r>
            <a:r>
              <a:rPr lang="ru-RU" sz="1200" dirty="0" err="1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Маркета</a:t>
            </a:r>
            <a:r>
              <a:rPr lang="ru-RU" sz="12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+ вручение </a:t>
            </a:r>
            <a:r>
              <a:rPr lang="ru-RU" sz="12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медалей/грамот </a:t>
            </a:r>
            <a:r>
              <a:rPr lang="ru-RU" sz="12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– для округов)</a:t>
            </a:r>
          </a:p>
          <a:p>
            <a:pPr marL="360363" lvl="0" fontAlgn="base"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200" dirty="0">
              <a:solidFill>
                <a:srgbClr val="0070C0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ru-RU" sz="1400" dirty="0" smtClean="0">
              <a:solidFill>
                <a:srgbClr val="000000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1"/>
          <p:cNvSpPr/>
          <p:nvPr/>
        </p:nvSpPr>
        <p:spPr bwMode="auto">
          <a:xfrm>
            <a:off x="551384" y="1307430"/>
            <a:ext cx="10297144" cy="762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2075">
              <a:spcBef>
                <a:spcPts val="600"/>
              </a:spcBef>
              <a:buClr>
                <a:srgbClr val="2C3079"/>
              </a:buClr>
              <a:defRPr/>
            </a:pPr>
            <a:r>
              <a:rPr lang="ru-RU" sz="1400" b="1" dirty="0" smtClean="0">
                <a:latin typeface="Montserrat"/>
                <a:ea typeface="Montserrat"/>
                <a:cs typeface="Montserrat"/>
              </a:rPr>
              <a:t>«</a:t>
            </a:r>
            <a:r>
              <a:rPr lang="ru-RU" sz="1400" b="1" dirty="0" err="1" smtClean="0">
                <a:latin typeface="Montserrat"/>
                <a:ea typeface="Montserrat"/>
                <a:cs typeface="Montserrat"/>
              </a:rPr>
              <a:t>Маркет</a:t>
            </a:r>
            <a:r>
              <a:rPr lang="ru-RU" sz="1400" b="1" dirty="0" smtClean="0">
                <a:latin typeface="Montserrat"/>
                <a:ea typeface="Montserrat"/>
                <a:cs typeface="Montserrat"/>
              </a:rPr>
              <a:t>» </a:t>
            </a:r>
            <a:r>
              <a:rPr lang="ru-RU" sz="1400" dirty="0">
                <a:latin typeface="Montserrat"/>
                <a:ea typeface="Montserrat"/>
                <a:cs typeface="Montserrat"/>
              </a:rPr>
              <a:t>- это раздел 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сайта Чемпионата, </a:t>
            </a:r>
            <a:r>
              <a:rPr lang="ru-RU" sz="1400" dirty="0">
                <a:latin typeface="Montserrat"/>
                <a:ea typeface="Montserrat"/>
                <a:cs typeface="Montserrat"/>
              </a:rPr>
              <a:t>в котором находятся </a:t>
            </a:r>
            <a:r>
              <a:rPr lang="ru-RU" sz="1400" dirty="0" smtClean="0">
                <a:latin typeface="Montserrat"/>
                <a:ea typeface="Montserrat"/>
                <a:cs typeface="Montserrat"/>
              </a:rPr>
              <a:t>поощрения</a:t>
            </a:r>
          </a:p>
          <a:p>
            <a:pPr marL="92075">
              <a:spcBef>
                <a:spcPts val="600"/>
              </a:spcBef>
              <a:buClr>
                <a:srgbClr val="2C3079"/>
              </a:buClr>
              <a:defRPr/>
            </a:pPr>
            <a:r>
              <a:rPr lang="ru-RU" sz="1400" dirty="0" smtClean="0">
                <a:latin typeface="Montserrat"/>
                <a:ea typeface="Montserrat"/>
                <a:cs typeface="Montserrat"/>
              </a:rPr>
              <a:t>Каждое </a:t>
            </a:r>
            <a:r>
              <a:rPr lang="ru-RU" sz="1400" dirty="0">
                <a:latin typeface="Montserrat"/>
                <a:ea typeface="Montserrat"/>
                <a:cs typeface="Montserrat"/>
              </a:rPr>
              <a:t>поощрение имеет оценку в баллах, которая указана в карточке поощрения. </a:t>
            </a:r>
          </a:p>
          <a:p>
            <a:pPr marL="92075">
              <a:spcBef>
                <a:spcPts val="600"/>
              </a:spcBef>
              <a:buClr>
                <a:srgbClr val="2C3079"/>
              </a:buClr>
              <a:defRPr/>
            </a:pPr>
            <a:endParaRPr lang="ru-RU" sz="1400" dirty="0" smtClean="0">
              <a:latin typeface="Montserrat"/>
              <a:ea typeface="Montserrat"/>
              <a:cs typeface="Montserra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  <p:pic>
        <p:nvPicPr>
          <p:cNvPr id="12" name="Google Shape;373;g147027332c3_0_19"/>
          <p:cNvPicPr preferRelativeResize="0"/>
          <p:nvPr/>
        </p:nvPicPr>
        <p:blipFill rotWithShape="1">
          <a:blip r:embed="rId4">
            <a:alphaModFix/>
          </a:blip>
          <a:srcRect t="15009"/>
          <a:stretch/>
        </p:blipFill>
        <p:spPr>
          <a:xfrm>
            <a:off x="4295800" y="2151515"/>
            <a:ext cx="6800130" cy="323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4"/>
          <a:stretch/>
        </p:blipFill>
        <p:spPr bwMode="auto">
          <a:xfrm rot="19328866">
            <a:off x="7957344" y="-1782198"/>
            <a:ext cx="4896795" cy="6806950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9212765" y="6422510"/>
            <a:ext cx="2743200" cy="365125"/>
          </a:xfrm>
        </p:spPr>
        <p:txBody>
          <a:bodyPr/>
          <a:lstStyle/>
          <a:p>
            <a:pPr>
              <a:defRPr/>
            </a:pPr>
            <a:fld id="{3C5E99D6-7370-4EE2-AB4D-947CDC3B991C}" type="slidenum">
              <a:rPr lang="ru-RU" b="1">
                <a:solidFill>
                  <a:srgbClr val="FF5050"/>
                </a:solidFill>
              </a:rPr>
              <a:t>9</a:t>
            </a:fld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1631504" y="402484"/>
            <a:ext cx="10515600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Montserrat"/>
              </a:rPr>
              <a:t>МАРКЕТ, БАЛЛЫ, ПООЩРЕНИЯ</a:t>
            </a:r>
            <a:endParaRPr sz="4800" b="1" dirty="0">
              <a:latin typeface="Montserra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3392" y="102941"/>
            <a:ext cx="790550" cy="963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9416" y="1484784"/>
            <a:ext cx="8520608" cy="444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400" b="1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Материальные поощрения</a:t>
            </a:r>
            <a:r>
              <a:rPr lang="ru-RU" sz="1400" b="1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1400" b="1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0000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r>
              <a:rPr lang="ru-RU" sz="1300" u="sng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2 вида выкладки на </a:t>
            </a:r>
            <a:r>
              <a:rPr lang="ru-RU" sz="1300" u="sng" dirty="0" err="1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Маркет</a:t>
            </a:r>
            <a:r>
              <a:rPr lang="ru-RU" sz="1300" u="sng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1300" u="sng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300" dirty="0" smtClean="0">
              <a:solidFill>
                <a:srgbClr val="000000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300" b="1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Билеты </a:t>
            </a:r>
            <a:r>
              <a:rPr lang="ru-RU" sz="1300" b="1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на участие в розыгрыше на получение товаров </a:t>
            </a:r>
            <a:r>
              <a:rPr lang="ru-RU" sz="13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– некоторые поощрения (более значимые и весомые) можно размещать на </a:t>
            </a:r>
            <a:r>
              <a:rPr lang="ru-RU" sz="1300" dirty="0" err="1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Маркете</a:t>
            </a:r>
            <a:r>
              <a:rPr lang="ru-RU" sz="13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в виде розыгрыша, на который участники приобретают билетики. В заранее определенный день проводится </a:t>
            </a:r>
            <a:r>
              <a:rPr lang="ru-RU" sz="13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розыгрыш, победителям </a:t>
            </a:r>
            <a:r>
              <a:rPr lang="ru-RU" sz="13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направляются письма с инструкцией, как получить </a:t>
            </a:r>
            <a:r>
              <a:rPr lang="ru-RU" sz="13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выигрыш:</a:t>
            </a:r>
            <a:r>
              <a:rPr lang="ru-RU" sz="14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билеты </a:t>
            </a: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на мероприятия в рамках программы «От спорта – к искусству» </a:t>
            </a:r>
            <a:b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мяч </a:t>
            </a: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с подписями игроков 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Динамо;</a:t>
            </a:r>
            <a:b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- футболка </a:t>
            </a:r>
            <a:r>
              <a:rPr lang="ru-RU" sz="1200" dirty="0" err="1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сподписями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игроков Динамо;</a:t>
            </a: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гостевой визит в 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– 8 </a:t>
            </a:r>
            <a:r>
              <a:rPr lang="ru-RU" sz="1200" dirty="0" err="1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- диагностика организма на аппарате </a:t>
            </a:r>
            <a:r>
              <a:rPr lang="en-US" sz="1200" dirty="0" err="1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Inbody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ru-RU" sz="1200" dirty="0" err="1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месячный абонемент в фитнес-клуб 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Спирит – 3 </a:t>
            </a:r>
            <a:r>
              <a:rPr lang="ru-RU" sz="1200" dirty="0" err="1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- Тренировка по бегу с 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тренером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000000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300" b="1" dirty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Продажа на </a:t>
            </a:r>
            <a:r>
              <a:rPr lang="ru-RU" sz="1300" b="1" dirty="0" err="1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Маркете</a:t>
            </a:r>
            <a:r>
              <a:rPr lang="ru-RU" sz="1300" b="1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за баллы:</a:t>
            </a:r>
            <a:r>
              <a:rPr lang="ru-RU" sz="13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промокод</a:t>
            </a:r>
            <a:r>
              <a:rPr lang="ru-RU" sz="1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из магазина Спорт-Марафон:</a:t>
            </a:r>
            <a:endParaRPr lang="ru-RU" sz="1200" dirty="0" smtClean="0">
              <a:solidFill>
                <a:prstClr val="black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- товары </a:t>
            </a:r>
            <a:r>
              <a:rPr lang="ru-RU" sz="1200" dirty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с символикой заказчика/проекта: медали, поясные сумки, футболки (</a:t>
            </a:r>
            <a:r>
              <a:rPr lang="ru-RU" sz="1200" dirty="0" err="1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мерч</a:t>
            </a: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- участие </a:t>
            </a:r>
            <a:r>
              <a:rPr lang="ru-RU" sz="1200" dirty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в беговом событии «Полумарафон «Моя столица» </a:t>
            </a: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  <a:p>
            <a:pPr marL="360363" lvl="0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- у</a:t>
            </a: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частие </a:t>
            </a: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в благотворительном </a:t>
            </a: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онлайн забеге «</a:t>
            </a:r>
            <a:r>
              <a:rPr lang="ru-RU" sz="1200" dirty="0" err="1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Добропробег</a:t>
            </a:r>
            <a:r>
              <a:rPr lang="ru-RU" sz="1200" dirty="0" smtClean="0">
                <a:solidFill>
                  <a:prstClr val="black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Bahnschrift"/>
        <a:ea typeface="Arial"/>
        <a:cs typeface="Arial"/>
      </a:majorFont>
      <a:minorFont>
        <a:latin typeface="Bahnschrift SemiLigh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8245</TotalTime>
  <Words>1184</Words>
  <Application>Microsoft Office PowerPoint</Application>
  <DocSecurity>0</DocSecurity>
  <PresentationFormat>Широкоэкранный</PresentationFormat>
  <Paragraphs>156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Bahnschrift</vt:lpstr>
      <vt:lpstr>Bahnschrift SemiLight</vt:lpstr>
      <vt:lpstr>Calibri</vt:lpstr>
      <vt:lpstr>Calibri Light</vt:lpstr>
      <vt:lpstr>Helvetica</vt:lpstr>
      <vt:lpstr>Montserrat</vt:lpstr>
      <vt:lpstr>Quattrocento Sans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О ЧЕМПИОНАТЕ</vt:lpstr>
      <vt:lpstr>Презентация PowerPoint</vt:lpstr>
      <vt:lpstr>ОСНОВНЫЕ ХАРАКТЕРИСТИКИ ПРОЕКТА</vt:lpstr>
      <vt:lpstr>ОСНОВНОЙ ГЕЙМПЛЭЙ</vt:lpstr>
      <vt:lpstr>СЦЕНАРИЙ ДЛЯ УЧАСТНИКА</vt:lpstr>
      <vt:lpstr>А ЧТО ЕЩЕ?</vt:lpstr>
      <vt:lpstr>МАРКЕТ, БАЛЛЫ, ПООЩРЕНИЯ</vt:lpstr>
      <vt:lpstr>МАРКЕТ, БАЛЛЫ, ПООЩРЕНИЯ</vt:lpstr>
      <vt:lpstr>ОНЛАЙН ЗАБЕГ «ДОБРОПРОБЕГ»</vt:lpstr>
      <vt:lpstr>НОМИНАЦИИ</vt:lpstr>
      <vt:lpstr>ПРИЗЫ В НОМИНАЦИЯХ</vt:lpstr>
      <vt:lpstr>Презентация PowerPoint</vt:lpstr>
      <vt:lpstr>ЛИЧНЫЕ ДОСТИЖЕНИЯ, АЧИВКИ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 ЛЕГКОАТЛЕТИЧЕСКИХ  ЗАБЕГОВ</dc:title>
  <dc:creator>lerusya-topa@mail.ru</dc:creator>
  <cp:lastModifiedBy>Учетная запись Майкрософт</cp:lastModifiedBy>
  <cp:revision>260</cp:revision>
  <dcterms:created xsi:type="dcterms:W3CDTF">2022-03-17T08:08:45Z</dcterms:created>
  <dcterms:modified xsi:type="dcterms:W3CDTF">2022-09-07T11:42:01Z</dcterms:modified>
  <dc:identifier/>
  <dc:language/>
  <cp:version/>
</cp:coreProperties>
</file>